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9" r:id="rId3"/>
    <p:sldId id="271" r:id="rId4"/>
    <p:sldId id="272" r:id="rId5"/>
    <p:sldId id="273" r:id="rId6"/>
    <p:sldId id="274" r:id="rId7"/>
    <p:sldId id="260" r:id="rId8"/>
    <p:sldId id="269" r:id="rId9"/>
    <p:sldId id="277"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D15"/>
    <a:srgbClr val="FFFC3C"/>
    <a:srgbClr val="C3B910"/>
    <a:srgbClr val="F7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44"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295E6-6A21-8C47-A6A8-4870818B5D6A}" type="datetimeFigureOut">
              <a:rPr lang="fr-FR" smtClean="0"/>
              <a:pPr/>
              <a:t>16/04/2015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46B86-D983-A54D-9A4B-34FCBF2C69CD}" type="slidenum">
              <a:rPr lang="fr-FR" smtClean="0"/>
              <a:pPr/>
              <a:t>‹N°›</a:t>
            </a:fld>
            <a:endParaRPr lang="fr-FR"/>
          </a:p>
        </p:txBody>
      </p:sp>
    </p:spTree>
    <p:extLst>
      <p:ext uri="{BB962C8B-B14F-4D97-AF65-F5344CB8AC3E}">
        <p14:creationId xmlns:p14="http://schemas.microsoft.com/office/powerpoint/2010/main" val="691736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faj.org/sites/default/files/flipbook/Job-dans-la-ville-jumelee-allemande/index.html" TargetMode="External"/><Relationship Id="rId7" Type="http://schemas.openxmlformats.org/officeDocument/2006/relationships/hyperlink" Target="http://www.dfjw.org/sites/default/files/Conseils_recherche_stage_logement_en_Allemagn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ofaj.org/sites/default/files/faq_job_dans_la_ville_jumelee.pdf" TargetMode="External"/><Relationship Id="rId5" Type="http://schemas.openxmlformats.org/officeDocument/2006/relationships/hyperlink" Target="http://www.ofaj.org/sites/default/files/ofaj_formulaire_F_job_2014_web.pdf" TargetMode="External"/><Relationship Id="rId4" Type="http://schemas.openxmlformats.org/officeDocument/2006/relationships/hyperlink" Target="http://www.ofaj.org/sites/default/files/Job-dans-la-ville-jumelee-allemand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 CDD avec contrats dans la limite de 50 jours ou 2 mois</a:t>
            </a:r>
          </a:p>
          <a:p>
            <a:r>
              <a:rPr lang="fr-FR" dirty="0" smtClean="0"/>
              <a:t>     Couverture sociale</a:t>
            </a:r>
            <a:r>
              <a:rPr lang="fr-FR" baseline="0" dirty="0" smtClean="0"/>
              <a:t> par l’assurance de l’employeur</a:t>
            </a:r>
          </a:p>
          <a:p>
            <a:r>
              <a:rPr lang="fr-FR" baseline="0" dirty="0" smtClean="0"/>
              <a:t>    ? </a:t>
            </a:r>
            <a:r>
              <a:rPr lang="fr-FR" baseline="0" dirty="0" err="1" smtClean="0"/>
              <a:t>Réci^ératop</a:t>
            </a:r>
            <a:r>
              <a:rPr lang="fr-FR" baseline="0" dirty="0" smtClean="0"/>
              <a:t>, de ma part de l’</a:t>
            </a:r>
            <a:r>
              <a:rPr lang="fr-FR" baseline="0" dirty="0" err="1" smtClean="0"/>
              <a:t>impot</a:t>
            </a:r>
            <a:r>
              <a:rPr lang="fr-FR" baseline="0" dirty="0" smtClean="0"/>
              <a:t> : prélèvement  à la source</a:t>
            </a:r>
          </a:p>
          <a:p>
            <a:r>
              <a:rPr lang="fr-FR" baseline="0" dirty="0" smtClean="0"/>
              <a:t>2 – stages : </a:t>
            </a:r>
            <a:r>
              <a:rPr lang="fr-FR" baseline="0" dirty="0" err="1" smtClean="0"/>
              <a:t>praktikum</a:t>
            </a:r>
            <a:r>
              <a:rPr lang="fr-FR" baseline="0" dirty="0" smtClean="0"/>
              <a:t> rémunéré ou pas – convention bipartite au </a:t>
            </a:r>
            <a:r>
              <a:rPr lang="fr-FR" baseline="0" dirty="0" err="1" smtClean="0"/>
              <a:t>meme</a:t>
            </a:r>
            <a:r>
              <a:rPr lang="fr-FR" baseline="0" dirty="0" smtClean="0"/>
              <a:t> titre qu’un contrat de travail (pas de signature de l’</a:t>
            </a:r>
            <a:r>
              <a:rPr lang="fr-FR" baseline="0" dirty="0" err="1" smtClean="0"/>
              <a:t>ets</a:t>
            </a:r>
            <a:r>
              <a:rPr lang="fr-FR" baseline="0" dirty="0" smtClean="0"/>
              <a:t> de formation)</a:t>
            </a:r>
            <a:endParaRPr lang="fr-FR" dirty="0"/>
          </a:p>
        </p:txBody>
      </p:sp>
      <p:sp>
        <p:nvSpPr>
          <p:cNvPr id="4" name="Espace réservé du numéro de diapositive 3"/>
          <p:cNvSpPr>
            <a:spLocks noGrp="1"/>
          </p:cNvSpPr>
          <p:nvPr>
            <p:ph type="sldNum" sz="quarter" idx="10"/>
          </p:nvPr>
        </p:nvSpPr>
        <p:spPr/>
        <p:txBody>
          <a:bodyPr/>
          <a:lstStyle/>
          <a:p>
            <a:fld id="{D4146B86-D983-A54D-9A4B-34FCBF2C69CD}"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smtClean="0"/>
              <a:t>A titre d’info :</a:t>
            </a:r>
          </a:p>
          <a:p>
            <a:pPr>
              <a:buFontTx/>
              <a:buChar char="-"/>
            </a:pPr>
            <a:r>
              <a:rPr lang="fr-FR" i="1" dirty="0" smtClean="0"/>
              <a:t> Service civique dans la ville jumelle </a:t>
            </a:r>
          </a:p>
          <a:p>
            <a:pPr>
              <a:buFontTx/>
              <a:buChar char="-"/>
            </a:pPr>
            <a:r>
              <a:rPr lang="fr-FR" i="1" dirty="0" smtClean="0"/>
              <a:t> Initiatives de jeunes </a:t>
            </a:r>
          </a:p>
          <a:p>
            <a:endParaRPr lang="fr-FR" dirty="0"/>
          </a:p>
        </p:txBody>
      </p:sp>
      <p:sp>
        <p:nvSpPr>
          <p:cNvPr id="4" name="Espace réservé du numéro de diapositive 3"/>
          <p:cNvSpPr>
            <a:spLocks noGrp="1"/>
          </p:cNvSpPr>
          <p:nvPr>
            <p:ph type="sldNum" sz="quarter" idx="10"/>
          </p:nvPr>
        </p:nvSpPr>
        <p:spPr/>
        <p:txBody>
          <a:bodyPr/>
          <a:lstStyle/>
          <a:p>
            <a:fld id="{D4146B86-D983-A54D-9A4B-34FCBF2C69CD}"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Vous avez entre 16 et 30 ans et vous souhaitez faire un stage ou un job dans la ville/région jumelée ? Un enrichissement personnel et culturel assuré !Grâce au programme „Job d’été/ Job dans la ville jumelée" de l´OFAJ vous pouvez faire un stage ou un job au sein d’une entreprise, d’une institution ou de l’administration allemande. Vous avez la possibilité d’élargir votre orientation professionnelle et de découvrir le monde du travail en Allemagne tout comme votre ville jumelé et par la même occasion sa région. De nos jours une expérience professionnelle à l’étranger est de plus en plus appréciée. Mais „Job d’été/Job dans la ville jumelée" c’est aussi l’occasion idéale pour vous immerger dans la culture allemande pour une courte durée, d’approfondir vos connaissances linguistiques et bien sûr de nouer des amitiés et faire de nouvelles rencontres. N´hésitez plus! Pourquoi ne pas faire un stage ou travailler en Allemagne pendant les vacances? Attention: ce programme se limite aux villes et régions partenaires. L´OFAJ ne propose pas de stage mais reste à votre disposition pour vous conseiller. Renseignez-vous auprès du comité de jumelage ou des services de la mairie qui peuvent vous proposer des offres de stage ou des </a:t>
            </a:r>
            <a:r>
              <a:rPr lang="fr-FR" sz="1200" b="1" kern="1200" dirty="0" err="1" smtClean="0">
                <a:solidFill>
                  <a:schemeClr val="tx1"/>
                </a:solidFill>
                <a:latin typeface="+mn-lt"/>
                <a:ea typeface="+mn-ea"/>
                <a:cs typeface="+mn-cs"/>
              </a:rPr>
              <a:t>jobs.Vous</a:t>
            </a:r>
            <a:r>
              <a:rPr lang="fr-FR" sz="1200" b="1" kern="1200" dirty="0" smtClean="0">
                <a:solidFill>
                  <a:schemeClr val="tx1"/>
                </a:solidFill>
                <a:latin typeface="+mn-lt"/>
                <a:ea typeface="+mn-ea"/>
                <a:cs typeface="+mn-cs"/>
              </a:rPr>
              <a:t> trouverez de plus amples informations sur le programme dans notre brochure :</a:t>
            </a:r>
            <a:r>
              <a:rPr lang="fr-FR" sz="1200" b="1" u="sng" kern="1200" dirty="0" smtClean="0">
                <a:solidFill>
                  <a:schemeClr val="tx1"/>
                </a:solidFill>
                <a:latin typeface="+mn-lt"/>
                <a:ea typeface="+mn-ea"/>
                <a:cs typeface="+mn-cs"/>
                <a:hlinkClick r:id="rId3"/>
              </a:rPr>
              <a:t>Dépliant « Job dans la ville jumelée allemande » en version PDF interactif (Flipbook)</a:t>
            </a:r>
            <a:r>
              <a:rPr lang="fr-FR" sz="1200" b="1" u="sng" kern="1200" dirty="0" smtClean="0">
                <a:solidFill>
                  <a:schemeClr val="tx1"/>
                </a:solidFill>
                <a:latin typeface="+mn-lt"/>
                <a:ea typeface="+mn-ea"/>
                <a:cs typeface="+mn-cs"/>
                <a:hlinkClick r:id="rId4"/>
              </a:rPr>
              <a:t>Dépliant « Job dans la ville jumelée allemande » en version </a:t>
            </a:r>
            <a:r>
              <a:rPr lang="fr-FR" sz="1200" b="1" u="sng" kern="1200" dirty="0" err="1" smtClean="0">
                <a:solidFill>
                  <a:schemeClr val="tx1"/>
                </a:solidFill>
                <a:latin typeface="+mn-lt"/>
                <a:ea typeface="+mn-ea"/>
                <a:cs typeface="+mn-cs"/>
                <a:hlinkClick r:id="rId4"/>
              </a:rPr>
              <a:t>PDF</a:t>
            </a:r>
            <a:r>
              <a:rPr lang="fr-FR" sz="1200" b="1" u="sng" kern="1200" dirty="0" err="1" smtClean="0">
                <a:solidFill>
                  <a:schemeClr val="tx1"/>
                </a:solidFill>
                <a:latin typeface="+mn-lt"/>
                <a:ea typeface="+mn-ea"/>
                <a:cs typeface="+mn-cs"/>
                <a:hlinkClick r:id="rId5"/>
              </a:rPr>
              <a:t>Formulaire</a:t>
            </a:r>
            <a:r>
              <a:rPr lang="fr-FR" sz="1200" b="1" u="sng" kern="1200" dirty="0" smtClean="0">
                <a:solidFill>
                  <a:schemeClr val="tx1"/>
                </a:solidFill>
                <a:latin typeface="+mn-lt"/>
                <a:ea typeface="+mn-ea"/>
                <a:cs typeface="+mn-cs"/>
                <a:hlinkClick r:id="rId5"/>
              </a:rPr>
              <a:t> de </a:t>
            </a:r>
            <a:r>
              <a:rPr lang="fr-FR" sz="1200" b="1" u="sng" kern="1200" dirty="0" err="1" smtClean="0">
                <a:solidFill>
                  <a:schemeClr val="tx1"/>
                </a:solidFill>
                <a:latin typeface="+mn-lt"/>
                <a:ea typeface="+mn-ea"/>
                <a:cs typeface="+mn-cs"/>
                <a:hlinkClick r:id="rId5"/>
              </a:rPr>
              <a:t>candidature</a:t>
            </a:r>
            <a:r>
              <a:rPr lang="fr-FR" sz="1200" b="1" u="sng" kern="1200" dirty="0" err="1" smtClean="0">
                <a:solidFill>
                  <a:schemeClr val="tx1"/>
                </a:solidFill>
                <a:latin typeface="+mn-lt"/>
                <a:ea typeface="+mn-ea"/>
                <a:cs typeface="+mn-cs"/>
                <a:hlinkClick r:id="rId6"/>
              </a:rPr>
              <a:t>FAQ</a:t>
            </a:r>
            <a:r>
              <a:rPr lang="fr-FR" sz="1200" b="1" u="sng" kern="1200" dirty="0" smtClean="0">
                <a:solidFill>
                  <a:schemeClr val="tx1"/>
                </a:solidFill>
                <a:latin typeface="+mn-lt"/>
                <a:ea typeface="+mn-ea"/>
                <a:cs typeface="+mn-cs"/>
                <a:hlinkClick r:id="rId6"/>
              </a:rPr>
              <a:t> Job dans la ville jumelée et région </a:t>
            </a:r>
            <a:r>
              <a:rPr lang="fr-FR" sz="1200" b="1" u="sng" kern="1200" dirty="0" err="1" smtClean="0">
                <a:solidFill>
                  <a:schemeClr val="tx1"/>
                </a:solidFill>
                <a:latin typeface="+mn-lt"/>
                <a:ea typeface="+mn-ea"/>
                <a:cs typeface="+mn-cs"/>
                <a:hlinkClick r:id="rId6"/>
              </a:rPr>
              <a:t>allemande</a:t>
            </a:r>
            <a:r>
              <a:rPr lang="fr-FR" sz="1200" b="1" u="sng" kern="1200" dirty="0" err="1" smtClean="0">
                <a:solidFill>
                  <a:schemeClr val="tx1"/>
                </a:solidFill>
                <a:latin typeface="+mn-lt"/>
                <a:ea typeface="+mn-ea"/>
                <a:cs typeface="+mn-cs"/>
                <a:hlinkClick r:id="rId7"/>
              </a:rPr>
              <a:t>Conseils</a:t>
            </a:r>
            <a:r>
              <a:rPr lang="fr-FR" sz="1200" b="1" u="sng" kern="1200" dirty="0" smtClean="0">
                <a:solidFill>
                  <a:schemeClr val="tx1"/>
                </a:solidFill>
                <a:latin typeface="+mn-lt"/>
                <a:ea typeface="+mn-ea"/>
                <a:cs typeface="+mn-cs"/>
                <a:hlinkClick r:id="rId7"/>
              </a:rPr>
              <a:t> pour la recherche d’un stage et d’un logement en Allemagne</a:t>
            </a:r>
            <a:endParaRPr lang="fr-FR" dirty="0"/>
          </a:p>
        </p:txBody>
      </p:sp>
      <p:sp>
        <p:nvSpPr>
          <p:cNvPr id="4" name="Espace réservé du numéro de diapositive 3"/>
          <p:cNvSpPr>
            <a:spLocks noGrp="1"/>
          </p:cNvSpPr>
          <p:nvPr>
            <p:ph type="sldNum" sz="quarter" idx="10"/>
          </p:nvPr>
        </p:nvSpPr>
        <p:spPr/>
        <p:txBody>
          <a:bodyPr/>
          <a:lstStyle/>
          <a:p>
            <a:fld id="{D4146B86-D983-A54D-9A4B-34FCBF2C69CD}"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FAAEFA-F94C-B248-A026-0AFA54768561}" type="datetimeFigureOut">
              <a:rPr lang="fr-FR" smtClean="0"/>
              <a:pPr/>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8ED56-B0BE-354A-9561-AB4C83BDC29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3C"/>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AAEFA-F94C-B248-A026-0AFA54768561}" type="datetimeFigureOut">
              <a:rPr lang="fr-FR" smtClean="0"/>
              <a:pPr/>
              <a:t>16/04/2015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8ED56-B0BE-354A-9561-AB4C83BDC29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ofaj.org/sites/default/files/EchangesScolaires2012-13_0.pdf" TargetMode="Externa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Macintosh%20HD:Users:arlettesure:Documents:GROUPE%20FORMATION%20PROF%20PESSAC:TABLEAUDISPOSITIFS%20D%E2%80%99AIDES%20FINANCIERES%20POUR%20LES%20ECHANGES%20INTERNATIONAUX.docx!OLE_LINK1" TargetMode="External"/><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1.gi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gif"/><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Macintosh%20HD:Users:arlettesure:Documents:GROUPE%20FORMATION%20PROF%20PESSAC:TABLEAUDISPOSITIFS%20D%E2%80%99AIDES%20FINANCIERES%20POUR%20LES%20ECHANGES%20INTERNATIONAUX.docx!OLE_LINK6" TargetMode="Externa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gif"/><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 TargetMode="External"/><Relationship Id="rId5" Type="http://schemas.openxmlformats.org/officeDocument/2006/relationships/image" Target="../media/image6.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3"/>
          <a:srcRect/>
          <a:stretch>
            <a:fillRect/>
          </a:stretch>
        </p:blipFill>
        <p:spPr bwMode="auto">
          <a:xfrm>
            <a:off x="3630882" y="0"/>
            <a:ext cx="5562600" cy="7620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419100" y="2789220"/>
            <a:ext cx="8724900" cy="5509200"/>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a:p>
            <a:pPr algn="ctr">
              <a:spcBef>
                <a:spcPct val="50000"/>
              </a:spcBef>
            </a:pPr>
            <a:endParaRPr lang="fr-FR" sz="4000" b="1" dirty="0" smtClean="0">
              <a:solidFill>
                <a:srgbClr val="660066"/>
              </a:solidFill>
              <a:latin typeface="Arial Narrow" charset="0"/>
            </a:endParaRPr>
          </a:p>
          <a:p>
            <a:pPr algn="ctr">
              <a:spcBef>
                <a:spcPct val="50000"/>
              </a:spcBef>
            </a:pPr>
            <a:endParaRPr lang="fr-FR" sz="4000" b="1" dirty="0" smtClean="0">
              <a:solidFill>
                <a:srgbClr val="660066"/>
              </a:solidFill>
              <a:latin typeface="Arial Narrow" charset="0"/>
            </a:endParaRPr>
          </a:p>
          <a:p>
            <a:pPr algn="ctr">
              <a:spcBef>
                <a:spcPct val="50000"/>
              </a:spcBef>
            </a:pPr>
            <a:endParaRPr lang="fr-FR" sz="4000" b="1" dirty="0" smtClean="0">
              <a:solidFill>
                <a:srgbClr val="660066"/>
              </a:solidFill>
              <a:latin typeface="Arial Narrow" charset="0"/>
            </a:endParaRPr>
          </a:p>
          <a:p>
            <a:pPr algn="ctr">
              <a:spcBef>
                <a:spcPct val="50000"/>
              </a:spcBef>
            </a:pPr>
            <a:endParaRPr lang="fr-FR" sz="4400" b="1" dirty="0" smtClean="0">
              <a:solidFill>
                <a:srgbClr val="FFFF00"/>
              </a:solidFill>
              <a:latin typeface="Arial Narrow" charset="0"/>
            </a:endParaRPr>
          </a:p>
          <a:p>
            <a:pPr algn="ctr">
              <a:spcBef>
                <a:spcPct val="50000"/>
              </a:spcBef>
            </a:pPr>
            <a:r>
              <a:rPr lang="fr-FR" sz="4400" b="1" dirty="0" smtClean="0">
                <a:solidFill>
                  <a:schemeClr val="accent2"/>
                </a:solidFill>
                <a:latin typeface="Arial Narrow" charset="0"/>
              </a:rPr>
              <a:t> </a:t>
            </a:r>
          </a:p>
        </p:txBody>
      </p:sp>
      <p:pic>
        <p:nvPicPr>
          <p:cNvPr id="45068" name="Picture 12" descr="rentree2006_filieres_cap"/>
          <p:cNvPicPr>
            <a:picLocks noChangeAspect="1" noChangeArrowheads="1"/>
          </p:cNvPicPr>
          <p:nvPr/>
        </p:nvPicPr>
        <p:blipFill>
          <a:blip r:embed="rId4"/>
          <a:srcRect/>
          <a:stretch>
            <a:fillRect/>
          </a:stretch>
        </p:blipFill>
        <p:spPr bwMode="auto">
          <a:xfrm>
            <a:off x="4641056" y="4089048"/>
            <a:ext cx="1081088" cy="1168752"/>
          </a:xfrm>
          <a:prstGeom prst="rect">
            <a:avLst/>
          </a:prstGeom>
          <a:noFill/>
        </p:spPr>
      </p:pic>
      <p:pic>
        <p:nvPicPr>
          <p:cNvPr id="45069" name="Picture 13" descr="rentree2006_filieres_bep"/>
          <p:cNvPicPr>
            <a:picLocks noChangeAspect="1" noChangeArrowheads="1"/>
          </p:cNvPicPr>
          <p:nvPr/>
        </p:nvPicPr>
        <p:blipFill>
          <a:blip r:embed="rId5"/>
          <a:srcRect/>
          <a:stretch>
            <a:fillRect/>
          </a:stretch>
        </p:blipFill>
        <p:spPr bwMode="auto">
          <a:xfrm>
            <a:off x="5963444" y="4114800"/>
            <a:ext cx="993775" cy="1143000"/>
          </a:xfrm>
          <a:prstGeom prst="rect">
            <a:avLst/>
          </a:prstGeom>
          <a:noFill/>
          <a:ln w="9525">
            <a:solidFill>
              <a:srgbClr val="99CCFF"/>
            </a:solidFill>
            <a:miter lim="800000"/>
            <a:headEnd/>
            <a:tailEnd/>
          </a:ln>
        </p:spPr>
      </p:pic>
      <p:pic>
        <p:nvPicPr>
          <p:cNvPr id="45070" name="Picture 14" descr="rentree2006_filieres_bep_mpmi"/>
          <p:cNvPicPr>
            <a:picLocks noChangeAspect="1" noChangeArrowheads="1"/>
          </p:cNvPicPr>
          <p:nvPr/>
        </p:nvPicPr>
        <p:blipFill>
          <a:blip r:embed="rId6"/>
          <a:srcRect/>
          <a:stretch>
            <a:fillRect/>
          </a:stretch>
        </p:blipFill>
        <p:spPr bwMode="auto">
          <a:xfrm>
            <a:off x="7162800" y="4089048"/>
            <a:ext cx="1143000" cy="1143000"/>
          </a:xfrm>
          <a:prstGeom prst="rect">
            <a:avLst/>
          </a:prstGeom>
          <a:noFill/>
        </p:spPr>
      </p:pic>
      <p:pic>
        <p:nvPicPr>
          <p:cNvPr id="45071" name="Picture 15" descr="rentree2006_filieres_bep_electrotech"/>
          <p:cNvPicPr>
            <a:picLocks noChangeAspect="1" noChangeArrowheads="1"/>
          </p:cNvPicPr>
          <p:nvPr/>
        </p:nvPicPr>
        <p:blipFill>
          <a:blip r:embed="rId7"/>
          <a:srcRect/>
          <a:stretch>
            <a:fillRect/>
          </a:stretch>
        </p:blipFill>
        <p:spPr bwMode="auto">
          <a:xfrm>
            <a:off x="3135086" y="4114800"/>
            <a:ext cx="1182914" cy="1143000"/>
          </a:xfrm>
          <a:prstGeom prst="rect">
            <a:avLst/>
          </a:prstGeom>
          <a:noFill/>
        </p:spPr>
      </p:pic>
      <p:sp>
        <p:nvSpPr>
          <p:cNvPr id="15" name="Rectangle 14"/>
          <p:cNvSpPr/>
          <p:nvPr/>
        </p:nvSpPr>
        <p:spPr>
          <a:xfrm>
            <a:off x="1500977" y="5627132"/>
            <a:ext cx="6576223" cy="784830"/>
          </a:xfrm>
          <a:prstGeom prst="rect">
            <a:avLst/>
          </a:prstGeom>
        </p:spPr>
        <p:txBody>
          <a:bodyPr wrap="square">
            <a:spAutoFit/>
          </a:bodyPr>
          <a:lstStyle/>
          <a:p>
            <a:pPr lvl="0" algn="ctr">
              <a:spcBef>
                <a:spcPct val="50000"/>
              </a:spcBef>
            </a:pPr>
            <a:r>
              <a:rPr lang="fr-FR" b="1" i="1" dirty="0" smtClean="0">
                <a:solidFill>
                  <a:schemeClr val="accent3">
                    <a:lumMod val="50000"/>
                  </a:schemeClr>
                </a:solidFill>
                <a:latin typeface="Arial Narrow" charset="0"/>
              </a:rPr>
              <a:t>Comité de Jumelage de la ville de Pessac</a:t>
            </a:r>
          </a:p>
          <a:p>
            <a:pPr lvl="0" algn="ctr">
              <a:spcBef>
                <a:spcPct val="50000"/>
              </a:spcBef>
            </a:pPr>
            <a:r>
              <a:rPr lang="fr-FR" b="1" i="1" dirty="0" smtClean="0">
                <a:solidFill>
                  <a:schemeClr val="accent3">
                    <a:lumMod val="50000"/>
                  </a:schemeClr>
                </a:solidFill>
                <a:latin typeface="Arial Narrow" charset="0"/>
              </a:rPr>
              <a:t>http://</a:t>
            </a:r>
            <a:r>
              <a:rPr lang="fr-FR" b="1" i="1" dirty="0" err="1" smtClean="0">
                <a:solidFill>
                  <a:schemeClr val="accent3">
                    <a:lumMod val="50000"/>
                  </a:schemeClr>
                </a:solidFill>
                <a:latin typeface="Arial Narrow" charset="0"/>
              </a:rPr>
              <a:t>www.jumelage-pessac.org</a:t>
            </a:r>
            <a:r>
              <a:rPr lang="fr-FR" b="1" i="1" dirty="0" smtClean="0">
                <a:solidFill>
                  <a:schemeClr val="accent3">
                    <a:lumMod val="50000"/>
                  </a:schemeClr>
                </a:solidFill>
                <a:latin typeface="Arial Narrow" charset="0"/>
              </a:rPr>
              <a:t> </a:t>
            </a:r>
            <a:endParaRPr lang="fr-FR" b="1" i="1" dirty="0">
              <a:solidFill>
                <a:schemeClr val="accent3">
                  <a:lumMod val="50000"/>
                </a:schemeClr>
              </a:solidFill>
              <a:latin typeface="Arial Narrow" charset="0"/>
            </a:endParaRPr>
          </a:p>
        </p:txBody>
      </p:sp>
      <p:pic>
        <p:nvPicPr>
          <p:cNvPr id="1027" name="Picture 3" descr="C:\Users\jibe\Documents\Mes documents\comité de jumelage\Com  et Forum des Associations\Logos\LOGO JUMEL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solidFill>
            <a:schemeClr val="accent3">
              <a:lumMod val="75000"/>
            </a:schemeClr>
          </a:solidFill>
          <a:extLst/>
        </p:spPr>
      </p:pic>
      <p:sp>
        <p:nvSpPr>
          <p:cNvPr id="16" name="ZoneTexte 15"/>
          <p:cNvSpPr txBox="1"/>
          <p:nvPr/>
        </p:nvSpPr>
        <p:spPr>
          <a:xfrm>
            <a:off x="1816100" y="1204171"/>
            <a:ext cx="7165975" cy="1585049"/>
          </a:xfrm>
          <a:prstGeom prst="rect">
            <a:avLst/>
          </a:prstGeom>
          <a:noFill/>
        </p:spPr>
        <p:txBody>
          <a:bodyPr wrap="square" rtlCol="0">
            <a:spAutoFit/>
          </a:bodyPr>
          <a:lstStyle/>
          <a:p>
            <a:pPr algn="ctr">
              <a:spcBef>
                <a:spcPct val="50000"/>
              </a:spcBef>
            </a:pPr>
            <a:r>
              <a:rPr lang="fr-FR" sz="4000" b="1" dirty="0" smtClean="0">
                <a:solidFill>
                  <a:schemeClr val="accent4">
                    <a:lumMod val="75000"/>
                  </a:schemeClr>
                </a:solidFill>
                <a:latin typeface="Arial Narrow" charset="0"/>
              </a:rPr>
              <a:t>Forum des jobs d’été de Pessac </a:t>
            </a:r>
          </a:p>
          <a:p>
            <a:pPr algn="ctr">
              <a:spcBef>
                <a:spcPct val="50000"/>
              </a:spcBef>
            </a:pPr>
            <a:r>
              <a:rPr lang="fr-FR" sz="2000" b="1" dirty="0" smtClean="0">
                <a:solidFill>
                  <a:schemeClr val="accent4">
                    <a:lumMod val="75000"/>
                  </a:schemeClr>
                </a:solidFill>
                <a:latin typeface="Arial Narrow" charset="0"/>
              </a:rPr>
              <a:t>18 avril 2015</a:t>
            </a:r>
          </a:p>
          <a:p>
            <a:endParaRPr lang="fr-FR" dirty="0"/>
          </a:p>
        </p:txBody>
      </p:sp>
      <p:pic>
        <p:nvPicPr>
          <p:cNvPr id="19" name="Image 18"/>
          <p:cNvPicPr>
            <a:picLocks noChangeAspect="1"/>
          </p:cNvPicPr>
          <p:nvPr/>
        </p:nvPicPr>
        <p:blipFill>
          <a:blip r:embed="rId9"/>
          <a:stretch>
            <a:fillRect/>
          </a:stretch>
        </p:blipFill>
        <p:spPr>
          <a:xfrm>
            <a:off x="0" y="0"/>
            <a:ext cx="2032000" cy="1866900"/>
          </a:xfrm>
          <a:prstGeom prst="rect">
            <a:avLst/>
          </a:prstGeom>
        </p:spPr>
      </p:pic>
      <p:sp>
        <p:nvSpPr>
          <p:cNvPr id="23" name="AutoShape 5"/>
          <p:cNvSpPr>
            <a:spLocks noChangeArrowheads="1"/>
          </p:cNvSpPr>
          <p:nvPr/>
        </p:nvSpPr>
        <p:spPr bwMode="auto">
          <a:xfrm>
            <a:off x="0" y="1866900"/>
            <a:ext cx="609600" cy="4991100"/>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arn(outVertical)">
                                      <p:cBhvr>
                                        <p:cTn id="7" dur="500"/>
                                        <p:tgtEl>
                                          <p:spTgt spid="4506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5071"/>
                                        </p:tgtEl>
                                        <p:attrNameLst>
                                          <p:attrName>style.visibility</p:attrName>
                                        </p:attrNameLst>
                                      </p:cBhvr>
                                      <p:to>
                                        <p:strVal val="visible"/>
                                      </p:to>
                                    </p:set>
                                    <p:animEffect transition="in" filter="box(in)">
                                      <p:cBhvr>
                                        <p:cTn id="11" dur="500"/>
                                        <p:tgtEl>
                                          <p:spTgt spid="45071"/>
                                        </p:tgtEl>
                                      </p:cBhvr>
                                    </p:animEffect>
                                  </p:childTnLst>
                                </p:cTn>
                              </p:par>
                              <p:par>
                                <p:cTn id="12" presetID="4" presetClass="entr" presetSubtype="16" fill="hold" nodeType="withEffect">
                                  <p:stCondLst>
                                    <p:cond delay="0"/>
                                  </p:stCondLst>
                                  <p:childTnLst>
                                    <p:set>
                                      <p:cBhvr>
                                        <p:cTn id="13" dur="1" fill="hold">
                                          <p:stCondLst>
                                            <p:cond delay="0"/>
                                          </p:stCondLst>
                                        </p:cTn>
                                        <p:tgtEl>
                                          <p:spTgt spid="45068"/>
                                        </p:tgtEl>
                                        <p:attrNameLst>
                                          <p:attrName>style.visibility</p:attrName>
                                        </p:attrNameLst>
                                      </p:cBhvr>
                                      <p:to>
                                        <p:strVal val="visible"/>
                                      </p:to>
                                    </p:set>
                                    <p:animEffect transition="in" filter="box(in)">
                                      <p:cBhvr>
                                        <p:cTn id="14" dur="500"/>
                                        <p:tgtEl>
                                          <p:spTgt spid="45068"/>
                                        </p:tgtEl>
                                      </p:cBhvr>
                                    </p:animEffect>
                                  </p:childTnLst>
                                </p:cTn>
                              </p:par>
                              <p:par>
                                <p:cTn id="15" presetID="4" presetClass="entr" presetSubtype="16" fill="hold" nodeType="withEffect">
                                  <p:stCondLst>
                                    <p:cond delay="0"/>
                                  </p:stCondLst>
                                  <p:childTnLst>
                                    <p:set>
                                      <p:cBhvr>
                                        <p:cTn id="16" dur="1" fill="hold">
                                          <p:stCondLst>
                                            <p:cond delay="0"/>
                                          </p:stCondLst>
                                        </p:cTn>
                                        <p:tgtEl>
                                          <p:spTgt spid="45069"/>
                                        </p:tgtEl>
                                        <p:attrNameLst>
                                          <p:attrName>style.visibility</p:attrName>
                                        </p:attrNameLst>
                                      </p:cBhvr>
                                      <p:to>
                                        <p:strVal val="visible"/>
                                      </p:to>
                                    </p:set>
                                    <p:animEffect transition="in" filter="box(in)">
                                      <p:cBhvr>
                                        <p:cTn id="17" dur="500"/>
                                        <p:tgtEl>
                                          <p:spTgt spid="45069"/>
                                        </p:tgtEl>
                                      </p:cBhvr>
                                    </p:animEffect>
                                  </p:childTnLst>
                                </p:cTn>
                              </p:par>
                              <p:par>
                                <p:cTn id="18" presetID="4" presetClass="entr" presetSubtype="16" fill="hold" nodeType="withEffect">
                                  <p:stCondLst>
                                    <p:cond delay="0"/>
                                  </p:stCondLst>
                                  <p:childTnLst>
                                    <p:set>
                                      <p:cBhvr>
                                        <p:cTn id="19" dur="1" fill="hold">
                                          <p:stCondLst>
                                            <p:cond delay="0"/>
                                          </p:stCondLst>
                                        </p:cTn>
                                        <p:tgtEl>
                                          <p:spTgt spid="45070"/>
                                        </p:tgtEl>
                                        <p:attrNameLst>
                                          <p:attrName>style.visibility</p:attrName>
                                        </p:attrNameLst>
                                      </p:cBhvr>
                                      <p:to>
                                        <p:strVal val="visible"/>
                                      </p:to>
                                    </p:set>
                                    <p:animEffect transition="in" filter="box(in)">
                                      <p:cBhvr>
                                        <p:cTn id="20" dur="500"/>
                                        <p:tgtEl>
                                          <p:spTgt spid="45070"/>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5063"/>
                                        </p:tgtEl>
                                        <p:attrNameLst>
                                          <p:attrName>style.visibility</p:attrName>
                                        </p:attrNameLst>
                                      </p:cBhvr>
                                      <p:to>
                                        <p:strVal val="visible"/>
                                      </p:to>
                                    </p:set>
                                    <p:anim calcmode="lin" valueType="num">
                                      <p:cBhvr additive="base">
                                        <p:cTn id="24" dur="500" fill="hold"/>
                                        <p:tgtEl>
                                          <p:spTgt spid="45063"/>
                                        </p:tgtEl>
                                        <p:attrNameLst>
                                          <p:attrName>ppt_x</p:attrName>
                                        </p:attrNameLst>
                                      </p:cBhvr>
                                      <p:tavLst>
                                        <p:tav tm="0">
                                          <p:val>
                                            <p:strVal val="0-#ppt_w/2"/>
                                          </p:val>
                                        </p:tav>
                                        <p:tav tm="100000">
                                          <p:val>
                                            <p:strVal val="#ppt_x"/>
                                          </p:val>
                                        </p:tav>
                                      </p:tavLst>
                                    </p:anim>
                                    <p:anim calcmode="lin" valueType="num">
                                      <p:cBhvr additive="base">
                                        <p:cTn id="25"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2"/>
          <a:srcRect/>
          <a:stretch>
            <a:fillRect/>
          </a:stretch>
        </p:blipFill>
        <p:spPr bwMode="auto">
          <a:xfrm>
            <a:off x="3021465" y="0"/>
            <a:ext cx="5960610" cy="9906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1663700"/>
            <a:ext cx="609600" cy="5194300"/>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1057275" y="3048000"/>
            <a:ext cx="8229600" cy="2800767"/>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pPr algn="ctr">
              <a:spcBef>
                <a:spcPct val="50000"/>
              </a:spcBef>
            </a:pPr>
            <a:endParaRPr lang="fr-FR" sz="4400" b="1" dirty="0" smtClean="0">
              <a:solidFill>
                <a:srgbClr val="FFFF00"/>
              </a:solidFill>
              <a:latin typeface="Arial Narrow" charset="0"/>
            </a:endParaRPr>
          </a:p>
          <a:p>
            <a:pPr algn="ctr">
              <a:spcBef>
                <a:spcPct val="50000"/>
              </a:spcBef>
            </a:pPr>
            <a:endParaRPr lang="fr-FR" sz="4400" b="1" dirty="0" smtClean="0">
              <a:solidFill>
                <a:srgbClr val="FFFF00"/>
              </a:solidFill>
              <a:latin typeface="Arial Narrow" charset="0"/>
            </a:endParaRPr>
          </a:p>
          <a:p>
            <a:pPr algn="ctr">
              <a:spcBef>
                <a:spcPct val="50000"/>
              </a:spcBef>
            </a:pPr>
            <a:r>
              <a:rPr lang="fr-FR" sz="4400" b="1" dirty="0" smtClean="0">
                <a:solidFill>
                  <a:schemeClr val="accent2"/>
                </a:solidFill>
                <a:latin typeface="Arial Narrow" charset="0"/>
              </a:rPr>
              <a:t> </a:t>
            </a:r>
          </a:p>
        </p:txBody>
      </p:sp>
      <p:pic>
        <p:nvPicPr>
          <p:cNvPr id="21" name="Image 20" descr="1233435_716539861705656_1752922980_n.png"/>
          <p:cNvPicPr>
            <a:picLocks noChangeAspect="1"/>
          </p:cNvPicPr>
          <p:nvPr/>
        </p:nvPicPr>
        <p:blipFill>
          <a:blip r:embed="rId3"/>
          <a:stretch>
            <a:fillRect/>
          </a:stretch>
        </p:blipFill>
        <p:spPr>
          <a:xfrm>
            <a:off x="0" y="0"/>
            <a:ext cx="1905000" cy="16637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57275" y="2489200"/>
            <a:ext cx="7924800" cy="3816430"/>
          </a:xfrm>
          <a:prstGeom prst="rect">
            <a:avLst/>
          </a:prstGeom>
          <a:noFill/>
        </p:spPr>
        <p:txBody>
          <a:bodyPr wrap="square" rtlCol="0">
            <a:spAutoFit/>
          </a:bodyPr>
          <a:lstStyle/>
          <a:p>
            <a:endParaRPr lang="fr-FR" sz="2000" dirty="0" smtClean="0"/>
          </a:p>
          <a:p>
            <a:pPr>
              <a:buFontTx/>
              <a:buChar char="-"/>
            </a:pPr>
            <a:r>
              <a:rPr lang="fr-FR" sz="2000" b="1" dirty="0" smtClean="0">
                <a:solidFill>
                  <a:srgbClr val="660066"/>
                </a:solidFill>
              </a:rPr>
              <a:t>  «Jobs d’été » :  lesquels ? Durée ?  pour quels publics ? </a:t>
            </a:r>
          </a:p>
          <a:p>
            <a:pPr>
              <a:buFontTx/>
              <a:buChar char="-"/>
            </a:pPr>
            <a:endParaRPr lang="fr-FR" sz="2000" b="1" dirty="0" smtClean="0">
              <a:solidFill>
                <a:srgbClr val="660066"/>
              </a:solidFill>
            </a:endParaRPr>
          </a:p>
          <a:p>
            <a:pPr>
              <a:buFontTx/>
              <a:buChar char="-"/>
            </a:pPr>
            <a:r>
              <a:rPr lang="fr-FR" sz="2000" b="1" dirty="0" smtClean="0">
                <a:solidFill>
                  <a:srgbClr val="660066"/>
                </a:solidFill>
              </a:rPr>
              <a:t> Aides  ?  OFAJ et Conseil Régional</a:t>
            </a:r>
          </a:p>
          <a:p>
            <a:endParaRPr lang="fr-FR" sz="2000" b="1" dirty="0" smtClean="0">
              <a:solidFill>
                <a:srgbClr val="660066"/>
              </a:solidFill>
            </a:endParaRPr>
          </a:p>
          <a:p>
            <a:r>
              <a:rPr lang="fr-FR" sz="2000" b="1" dirty="0" smtClean="0">
                <a:solidFill>
                  <a:srgbClr val="660066"/>
                </a:solidFill>
              </a:rPr>
              <a:t>- Recherche d’un stage ou d’un emploi saisonnier </a:t>
            </a:r>
          </a:p>
          <a:p>
            <a:endParaRPr lang="fr-FR" sz="2000" b="1" dirty="0" smtClean="0">
              <a:solidFill>
                <a:srgbClr val="660066"/>
              </a:solidFill>
            </a:endParaRPr>
          </a:p>
          <a:p>
            <a:pPr>
              <a:buFontTx/>
              <a:buChar char="-"/>
            </a:pPr>
            <a:r>
              <a:rPr lang="fr-FR" sz="2000" b="1" dirty="0" smtClean="0">
                <a:solidFill>
                  <a:srgbClr val="660066"/>
                </a:solidFill>
              </a:rPr>
              <a:t>Table ronde : Repères autour de la culture d’entreprise en Allemagne  </a:t>
            </a:r>
          </a:p>
          <a:p>
            <a:r>
              <a:rPr lang="fr-FR" sz="2000" b="1" dirty="0" smtClean="0">
                <a:solidFill>
                  <a:srgbClr val="660066"/>
                </a:solidFill>
              </a:rPr>
              <a:t>- Echanges avec les jeunes intéressés </a:t>
            </a:r>
            <a:r>
              <a:rPr lang="fr-FR" sz="2800" b="1" dirty="0" smtClean="0">
                <a:solidFill>
                  <a:srgbClr val="660066"/>
                </a:solidFill>
              </a:rPr>
              <a:t>  </a:t>
            </a:r>
          </a:p>
          <a:p>
            <a:endParaRPr lang="fr-FR" dirty="0" smtClean="0">
              <a:solidFill>
                <a:srgbClr val="660066"/>
              </a:solidFill>
            </a:endParaRPr>
          </a:p>
          <a:p>
            <a:r>
              <a:rPr lang="fr-FR" dirty="0" smtClean="0">
                <a:solidFill>
                  <a:srgbClr val="660066"/>
                </a:solidFill>
              </a:rPr>
              <a:t>	</a:t>
            </a:r>
          </a:p>
          <a:p>
            <a:endParaRPr lang="fr-FR" dirty="0"/>
          </a:p>
        </p:txBody>
      </p:sp>
      <p:sp>
        <p:nvSpPr>
          <p:cNvPr id="12" name="Rectangle 11"/>
          <p:cNvSpPr/>
          <p:nvPr/>
        </p:nvSpPr>
        <p:spPr>
          <a:xfrm>
            <a:off x="1303045" y="5848767"/>
            <a:ext cx="6267815" cy="784830"/>
          </a:xfrm>
          <a:prstGeom prst="rect">
            <a:avLst/>
          </a:prstGeom>
        </p:spPr>
        <p:txBody>
          <a:bodyPr wrap="square">
            <a:spAutoFit/>
          </a:bodyPr>
          <a:lstStyle/>
          <a:p>
            <a:pPr lvl="0" algn="ctr">
              <a:spcBef>
                <a:spcPct val="50000"/>
              </a:spcBef>
            </a:pPr>
            <a:r>
              <a:rPr lang="fr-FR" b="1" i="1" dirty="0" smtClean="0">
                <a:solidFill>
                  <a:schemeClr val="accent3">
                    <a:lumMod val="50000"/>
                  </a:schemeClr>
                </a:solidFill>
                <a:latin typeface="Arial Narrow" charset="0"/>
              </a:rPr>
              <a:t>Comité de Jumelage de la ville de Pessac</a:t>
            </a:r>
          </a:p>
          <a:p>
            <a:pPr lvl="0" algn="ctr">
              <a:spcBef>
                <a:spcPct val="50000"/>
              </a:spcBef>
            </a:pPr>
            <a:r>
              <a:rPr lang="fr-FR" b="1" i="1" dirty="0" smtClean="0">
                <a:solidFill>
                  <a:schemeClr val="accent3">
                    <a:lumMod val="50000"/>
                  </a:schemeClr>
                </a:solidFill>
                <a:latin typeface="Arial Narrow" charset="0"/>
              </a:rPr>
              <a:t>http://</a:t>
            </a:r>
            <a:r>
              <a:rPr lang="fr-FR" b="1" i="1" dirty="0" err="1" smtClean="0">
                <a:solidFill>
                  <a:schemeClr val="accent3">
                    <a:lumMod val="50000"/>
                  </a:schemeClr>
                </a:solidFill>
                <a:latin typeface="Arial Narrow" charset="0"/>
              </a:rPr>
              <a:t>www.jumelage-pessac.org</a:t>
            </a:r>
            <a:r>
              <a:rPr lang="fr-FR" b="1" i="1" dirty="0" smtClean="0">
                <a:solidFill>
                  <a:schemeClr val="accent3">
                    <a:lumMod val="50000"/>
                  </a:schemeClr>
                </a:solidFill>
                <a:latin typeface="Arial Narrow" charset="0"/>
              </a:rPr>
              <a:t> </a:t>
            </a:r>
            <a:endParaRPr lang="fr-FR" b="1" i="1" dirty="0">
              <a:solidFill>
                <a:schemeClr val="accent3">
                  <a:lumMod val="50000"/>
                </a:schemeClr>
              </a:solidFill>
              <a:latin typeface="Arial Narrow" charset="0"/>
            </a:endParaRPr>
          </a:p>
        </p:txBody>
      </p:sp>
      <p:sp>
        <p:nvSpPr>
          <p:cNvPr id="14" name="ZoneTexte 13"/>
          <p:cNvSpPr txBox="1"/>
          <p:nvPr/>
        </p:nvSpPr>
        <p:spPr>
          <a:xfrm>
            <a:off x="393700" y="1663700"/>
            <a:ext cx="8750300" cy="646331"/>
          </a:xfrm>
          <a:prstGeom prst="rect">
            <a:avLst/>
          </a:prstGeom>
          <a:noFill/>
        </p:spPr>
        <p:txBody>
          <a:bodyPr wrap="square" rtlCol="0">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p:txBody>
      </p:sp>
      <p:pic>
        <p:nvPicPr>
          <p:cNvPr id="13" name="Image 12"/>
          <p:cNvPicPr>
            <a:picLocks noChangeAspect="1"/>
          </p:cNvPicPr>
          <p:nvPr/>
        </p:nvPicPr>
        <p:blipFill>
          <a:blip r:embed="rId5"/>
          <a:stretch>
            <a:fillRect/>
          </a:stretch>
        </p:blipFill>
        <p:spPr>
          <a:xfrm>
            <a:off x="0" y="0"/>
            <a:ext cx="2032000" cy="166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arn(outVertical)">
                                      <p:cBhvr>
                                        <p:cTn id="1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3"/>
          <a:srcRect/>
          <a:stretch>
            <a:fillRect/>
          </a:stretch>
        </p:blipFill>
        <p:spPr bwMode="auto">
          <a:xfrm>
            <a:off x="3021465" y="0"/>
            <a:ext cx="5960610" cy="9906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1663700"/>
            <a:ext cx="609600" cy="5194300"/>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1057275" y="3443308"/>
            <a:ext cx="8229600" cy="1631216"/>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r>
              <a:rPr lang="fr-FR" sz="2000" b="1" dirty="0" smtClean="0">
                <a:solidFill>
                  <a:schemeClr val="accent4">
                    <a:lumMod val="75000"/>
                  </a:schemeClr>
                </a:solidFill>
              </a:rPr>
              <a:t>- Statut : CDD ou Stages (</a:t>
            </a:r>
            <a:r>
              <a:rPr lang="fr-FR" sz="2000" b="1" dirty="0" err="1" smtClean="0">
                <a:solidFill>
                  <a:schemeClr val="accent4">
                    <a:lumMod val="75000"/>
                  </a:schemeClr>
                </a:solidFill>
              </a:rPr>
              <a:t>Praktikum</a:t>
            </a:r>
            <a:r>
              <a:rPr lang="fr-FR" sz="2000" b="1" dirty="0" smtClean="0">
                <a:solidFill>
                  <a:schemeClr val="accent4">
                    <a:lumMod val="75000"/>
                  </a:schemeClr>
                </a:solidFill>
              </a:rPr>
              <a:t>) </a:t>
            </a:r>
          </a:p>
          <a:p>
            <a:endParaRPr lang="fr-FR" sz="2000" b="1" dirty="0" smtClean="0">
              <a:solidFill>
                <a:schemeClr val="accent4">
                  <a:lumMod val="75000"/>
                </a:schemeClr>
              </a:solidFill>
            </a:endParaRPr>
          </a:p>
          <a:p>
            <a:r>
              <a:rPr lang="fr-FR" sz="2000" b="1" dirty="0" smtClean="0">
                <a:solidFill>
                  <a:schemeClr val="accent4">
                    <a:lumMod val="75000"/>
                  </a:schemeClr>
                </a:solidFill>
              </a:rPr>
              <a:t>- Durée :  maximum 2 mois ou 50 jrs</a:t>
            </a:r>
          </a:p>
          <a:p>
            <a:endParaRPr lang="fr-FR" sz="2000" b="1" dirty="0" smtClean="0">
              <a:solidFill>
                <a:schemeClr val="accent4">
                  <a:lumMod val="75000"/>
                </a:schemeClr>
              </a:solidFill>
            </a:endParaRPr>
          </a:p>
          <a:p>
            <a:r>
              <a:rPr lang="fr-FR" sz="2000" b="1" dirty="0" smtClean="0">
                <a:solidFill>
                  <a:schemeClr val="accent4">
                    <a:lumMod val="75000"/>
                  </a:schemeClr>
                </a:solidFill>
              </a:rPr>
              <a:t>- Publics :  Lycéens et étudiants âgés de 15 à  25 ou 30    ans </a:t>
            </a:r>
          </a:p>
        </p:txBody>
      </p:sp>
      <p:pic>
        <p:nvPicPr>
          <p:cNvPr id="21" name="Image 20" descr="1233435_716539861705656_1752922980_n.png"/>
          <p:cNvPicPr>
            <a:picLocks noChangeAspect="1"/>
          </p:cNvPicPr>
          <p:nvPr/>
        </p:nvPicPr>
        <p:blipFill>
          <a:blip r:embed="rId4"/>
          <a:stretch>
            <a:fillRect/>
          </a:stretch>
        </p:blipFill>
        <p:spPr>
          <a:xfrm>
            <a:off x="0" y="0"/>
            <a:ext cx="1905000" cy="16637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57275" y="2489201"/>
            <a:ext cx="7924800" cy="954107"/>
          </a:xfrm>
          <a:prstGeom prst="rect">
            <a:avLst/>
          </a:prstGeom>
          <a:noFill/>
        </p:spPr>
        <p:txBody>
          <a:bodyPr wrap="square" rtlCol="0">
            <a:spAutoFit/>
          </a:bodyPr>
          <a:lstStyle/>
          <a:p>
            <a:endParaRPr lang="fr-FR" sz="2000" dirty="0" smtClean="0"/>
          </a:p>
          <a:p>
            <a:r>
              <a:rPr lang="fr-FR" dirty="0" smtClean="0">
                <a:solidFill>
                  <a:srgbClr val="660066"/>
                </a:solidFill>
              </a:rPr>
              <a:t>	</a:t>
            </a:r>
          </a:p>
          <a:p>
            <a:endParaRPr lang="fr-FR" dirty="0"/>
          </a:p>
        </p:txBody>
      </p:sp>
      <p:sp>
        <p:nvSpPr>
          <p:cNvPr id="12" name="Rectangle 11"/>
          <p:cNvSpPr/>
          <p:nvPr/>
        </p:nvSpPr>
        <p:spPr>
          <a:xfrm>
            <a:off x="1303045" y="5848767"/>
            <a:ext cx="6267815" cy="784830"/>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de la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sp>
        <p:nvSpPr>
          <p:cNvPr id="14" name="ZoneTexte 13"/>
          <p:cNvSpPr txBox="1"/>
          <p:nvPr/>
        </p:nvSpPr>
        <p:spPr>
          <a:xfrm>
            <a:off x="393700" y="1663700"/>
            <a:ext cx="8750300" cy="646331"/>
          </a:xfrm>
          <a:prstGeom prst="rect">
            <a:avLst/>
          </a:prstGeom>
          <a:noFill/>
        </p:spPr>
        <p:txBody>
          <a:bodyPr wrap="square" rtlCol="0">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p:txBody>
      </p:sp>
      <p:pic>
        <p:nvPicPr>
          <p:cNvPr id="13" name="Image 12"/>
          <p:cNvPicPr>
            <a:picLocks noChangeAspect="1"/>
          </p:cNvPicPr>
          <p:nvPr/>
        </p:nvPicPr>
        <p:blipFill>
          <a:blip r:embed="rId6"/>
          <a:stretch>
            <a:fillRect/>
          </a:stretch>
        </p:blipFill>
        <p:spPr>
          <a:xfrm>
            <a:off x="0" y="0"/>
            <a:ext cx="2032000" cy="1663700"/>
          </a:xfrm>
          <a:prstGeom prst="rect">
            <a:avLst/>
          </a:prstGeom>
        </p:spPr>
      </p:pic>
      <p:sp>
        <p:nvSpPr>
          <p:cNvPr id="15" name="ZoneTexte 14"/>
          <p:cNvSpPr txBox="1"/>
          <p:nvPr/>
        </p:nvSpPr>
        <p:spPr>
          <a:xfrm>
            <a:off x="800100" y="2489201"/>
            <a:ext cx="6616699" cy="738664"/>
          </a:xfrm>
          <a:prstGeom prst="rect">
            <a:avLst/>
          </a:prstGeom>
          <a:noFill/>
        </p:spPr>
        <p:txBody>
          <a:bodyPr wrap="square" rtlCol="0">
            <a:spAutoFit/>
          </a:bodyPr>
          <a:lstStyle/>
          <a:p>
            <a:r>
              <a:rPr lang="fr-FR" sz="2400" b="1" dirty="0" smtClean="0">
                <a:solidFill>
                  <a:schemeClr val="accent4">
                    <a:lumMod val="75000"/>
                  </a:schemeClr>
                </a:solidFill>
              </a:rPr>
              <a:t>Jobs d’été en Allemagne : Quelles modalités ?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arn(outVertical)">
                                      <p:cBhvr>
                                        <p:cTn id="1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2"/>
          <a:srcRect/>
          <a:stretch>
            <a:fillRect/>
          </a:stretch>
        </p:blipFill>
        <p:spPr bwMode="auto">
          <a:xfrm>
            <a:off x="3021465" y="0"/>
            <a:ext cx="5960610" cy="9906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1828800"/>
            <a:ext cx="609600" cy="4800599"/>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914400" y="3443307"/>
            <a:ext cx="8229600" cy="3724096"/>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r>
              <a:rPr lang="fr-FR" sz="2800" b="1" dirty="0" smtClean="0">
                <a:solidFill>
                  <a:schemeClr val="accent4">
                    <a:lumMod val="75000"/>
                  </a:schemeClr>
                </a:solidFill>
              </a:rPr>
              <a:t>1 - OFAJ : </a:t>
            </a:r>
          </a:p>
          <a:p>
            <a:r>
              <a:rPr lang="fr-FR" sz="2800" b="1" dirty="0" smtClean="0">
                <a:solidFill>
                  <a:schemeClr val="accent4">
                    <a:lumMod val="75000"/>
                  </a:schemeClr>
                </a:solidFill>
              </a:rPr>
              <a:t>OFFICE FRANCO ALLEMAND POUR LA JEUNESSE</a:t>
            </a:r>
          </a:p>
          <a:p>
            <a:r>
              <a:rPr lang="fr-FR" sz="1600" b="1" dirty="0" smtClean="0">
                <a:solidFill>
                  <a:schemeClr val="accent4">
                    <a:lumMod val="75000"/>
                  </a:schemeClr>
                </a:solidFill>
              </a:rPr>
              <a:t>	</a:t>
            </a:r>
          </a:p>
          <a:p>
            <a:r>
              <a:rPr lang="fr-FR" sz="1600" b="1" dirty="0" smtClean="0">
                <a:solidFill>
                  <a:schemeClr val="accent4">
                    <a:lumMod val="75000"/>
                  </a:schemeClr>
                </a:solidFill>
              </a:rPr>
              <a:t>	Subvention :  frais de voyage et frais de séjour</a:t>
            </a:r>
          </a:p>
          <a:p>
            <a:endParaRPr lang="fr-FR" sz="1600" b="1" dirty="0" smtClean="0">
              <a:solidFill>
                <a:schemeClr val="accent4">
                  <a:lumMod val="75000"/>
                </a:schemeClr>
              </a:solidFill>
            </a:endParaRPr>
          </a:p>
          <a:p>
            <a:r>
              <a:rPr lang="fr-FR" sz="1600" dirty="0" smtClean="0">
                <a:hlinkClick r:id="rId3"/>
              </a:rPr>
              <a:t>http://www.ofaj.org/sites/default/files/EchangesScolaires2012-13_0.pdf</a:t>
            </a:r>
            <a:endParaRPr lang="fr-FR" sz="1600" dirty="0" smtClean="0"/>
          </a:p>
          <a:p>
            <a:endParaRPr lang="fr-FR" sz="1600" b="1" smtClean="0">
              <a:solidFill>
                <a:schemeClr val="accent4">
                  <a:lumMod val="75000"/>
                </a:schemeClr>
              </a:solidFill>
            </a:endParaRPr>
          </a:p>
          <a:p>
            <a:endParaRPr lang="fr-FR" sz="1600" b="1" smtClean="0">
              <a:solidFill>
                <a:schemeClr val="accent4">
                  <a:lumMod val="75000"/>
                </a:schemeClr>
              </a:solidFill>
            </a:endParaRPr>
          </a:p>
          <a:p>
            <a:endParaRPr lang="fr-FR" sz="1600" b="1" dirty="0" smtClean="0">
              <a:solidFill>
                <a:schemeClr val="accent4">
                  <a:lumMod val="75000"/>
                </a:schemeClr>
              </a:solidFill>
            </a:endParaRPr>
          </a:p>
          <a:p>
            <a:r>
              <a:rPr lang="fr-FR" sz="1600" b="1" dirty="0" smtClean="0">
                <a:solidFill>
                  <a:schemeClr val="accent4">
                    <a:lumMod val="75000"/>
                  </a:schemeClr>
                </a:solidFill>
              </a:rPr>
              <a:t> </a:t>
            </a:r>
          </a:p>
          <a:p>
            <a:endParaRPr lang="fr-FR" sz="1600" b="1" dirty="0" smtClean="0">
              <a:solidFill>
                <a:schemeClr val="accent4">
                  <a:lumMod val="75000"/>
                </a:schemeClr>
              </a:solidFill>
            </a:endParaRPr>
          </a:p>
          <a:p>
            <a:endParaRPr lang="fr-FR" sz="1600" b="1" dirty="0" smtClean="0">
              <a:solidFill>
                <a:schemeClr val="accent4">
                  <a:lumMod val="75000"/>
                </a:schemeClr>
              </a:solidFill>
            </a:endParaRPr>
          </a:p>
          <a:p>
            <a:endParaRPr lang="fr-FR" sz="2000" b="1" dirty="0" smtClean="0">
              <a:solidFill>
                <a:schemeClr val="accent4">
                  <a:lumMod val="75000"/>
                </a:schemeClr>
              </a:solidFill>
            </a:endParaRPr>
          </a:p>
        </p:txBody>
      </p:sp>
      <p:pic>
        <p:nvPicPr>
          <p:cNvPr id="21" name="Image 20" descr="1233435_716539861705656_1752922980_n.png"/>
          <p:cNvPicPr>
            <a:picLocks noChangeAspect="1"/>
          </p:cNvPicPr>
          <p:nvPr/>
        </p:nvPicPr>
        <p:blipFill>
          <a:blip r:embed="rId4"/>
          <a:stretch>
            <a:fillRect/>
          </a:stretch>
        </p:blipFill>
        <p:spPr>
          <a:xfrm>
            <a:off x="0" y="0"/>
            <a:ext cx="1905000" cy="16637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57275" y="2489200"/>
            <a:ext cx="7924800" cy="954107"/>
          </a:xfrm>
          <a:prstGeom prst="rect">
            <a:avLst/>
          </a:prstGeom>
          <a:noFill/>
        </p:spPr>
        <p:txBody>
          <a:bodyPr wrap="square" rtlCol="0">
            <a:spAutoFit/>
          </a:bodyPr>
          <a:lstStyle/>
          <a:p>
            <a:endParaRPr lang="fr-FR" sz="2000" dirty="0" smtClean="0"/>
          </a:p>
          <a:p>
            <a:r>
              <a:rPr lang="fr-FR" dirty="0" smtClean="0">
                <a:solidFill>
                  <a:srgbClr val="660066"/>
                </a:solidFill>
              </a:rPr>
              <a:t>	</a:t>
            </a:r>
          </a:p>
          <a:p>
            <a:endParaRPr lang="fr-FR" dirty="0"/>
          </a:p>
        </p:txBody>
      </p:sp>
      <p:sp>
        <p:nvSpPr>
          <p:cNvPr id="12" name="Rectangle 11"/>
          <p:cNvSpPr/>
          <p:nvPr/>
        </p:nvSpPr>
        <p:spPr>
          <a:xfrm>
            <a:off x="1303045" y="5848767"/>
            <a:ext cx="6267815" cy="784830"/>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de la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sp>
        <p:nvSpPr>
          <p:cNvPr id="14" name="ZoneTexte 13"/>
          <p:cNvSpPr txBox="1"/>
          <p:nvPr/>
        </p:nvSpPr>
        <p:spPr>
          <a:xfrm>
            <a:off x="393700" y="1663700"/>
            <a:ext cx="8750300" cy="646331"/>
          </a:xfrm>
          <a:prstGeom prst="rect">
            <a:avLst/>
          </a:prstGeom>
          <a:noFill/>
        </p:spPr>
        <p:txBody>
          <a:bodyPr wrap="square" rtlCol="0">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p:txBody>
      </p:sp>
      <p:pic>
        <p:nvPicPr>
          <p:cNvPr id="13" name="Image 12"/>
          <p:cNvPicPr>
            <a:picLocks noChangeAspect="1"/>
          </p:cNvPicPr>
          <p:nvPr/>
        </p:nvPicPr>
        <p:blipFill>
          <a:blip r:embed="rId6"/>
          <a:stretch>
            <a:fillRect/>
          </a:stretch>
        </p:blipFill>
        <p:spPr>
          <a:xfrm>
            <a:off x="0" y="0"/>
            <a:ext cx="2032000" cy="1663700"/>
          </a:xfrm>
          <a:prstGeom prst="rect">
            <a:avLst/>
          </a:prstGeom>
        </p:spPr>
      </p:pic>
      <p:sp>
        <p:nvSpPr>
          <p:cNvPr id="15" name="Rectangle 14"/>
          <p:cNvSpPr/>
          <p:nvPr/>
        </p:nvSpPr>
        <p:spPr>
          <a:xfrm>
            <a:off x="762000" y="2489200"/>
            <a:ext cx="7823199" cy="461665"/>
          </a:xfrm>
          <a:prstGeom prst="rect">
            <a:avLst/>
          </a:prstGeom>
        </p:spPr>
        <p:txBody>
          <a:bodyPr wrap="square">
            <a:spAutoFit/>
          </a:bodyPr>
          <a:lstStyle/>
          <a:p>
            <a:r>
              <a:rPr lang="fr-FR" sz="2400" b="1" dirty="0" smtClean="0">
                <a:solidFill>
                  <a:srgbClr val="660066"/>
                </a:solidFill>
              </a:rPr>
              <a:t>Comment financer un stage, un « job d’été » en Allemagne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arn(outVertical)">
                                      <p:cBhvr>
                                        <p:cTn id="1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2"/>
          <a:srcRect/>
          <a:stretch>
            <a:fillRect/>
          </a:stretch>
        </p:blipFill>
        <p:spPr bwMode="auto">
          <a:xfrm>
            <a:off x="3021465" y="0"/>
            <a:ext cx="5960610" cy="9906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1828800"/>
            <a:ext cx="609600" cy="4800599"/>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914400" y="3443307"/>
            <a:ext cx="8229600" cy="1631216"/>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endParaRPr lang="fr-FR" sz="1600" b="1" dirty="0" smtClean="0">
              <a:solidFill>
                <a:schemeClr val="accent4">
                  <a:lumMod val="75000"/>
                </a:schemeClr>
              </a:solidFill>
            </a:endParaRPr>
          </a:p>
          <a:p>
            <a:endParaRPr lang="fr-FR" sz="1600" b="1" dirty="0" smtClean="0">
              <a:solidFill>
                <a:schemeClr val="accent4">
                  <a:lumMod val="75000"/>
                </a:schemeClr>
              </a:solidFill>
            </a:endParaRPr>
          </a:p>
          <a:p>
            <a:r>
              <a:rPr lang="fr-FR" sz="1600" b="1" dirty="0" smtClean="0">
                <a:solidFill>
                  <a:schemeClr val="accent4">
                    <a:lumMod val="75000"/>
                  </a:schemeClr>
                </a:solidFill>
              </a:rPr>
              <a:t> </a:t>
            </a:r>
          </a:p>
          <a:p>
            <a:endParaRPr lang="fr-FR" sz="1600" b="1" dirty="0" smtClean="0">
              <a:solidFill>
                <a:schemeClr val="accent4">
                  <a:lumMod val="75000"/>
                </a:schemeClr>
              </a:solidFill>
            </a:endParaRPr>
          </a:p>
          <a:p>
            <a:endParaRPr lang="fr-FR" sz="1600" b="1" dirty="0" smtClean="0">
              <a:solidFill>
                <a:schemeClr val="accent4">
                  <a:lumMod val="75000"/>
                </a:schemeClr>
              </a:solidFill>
            </a:endParaRPr>
          </a:p>
          <a:p>
            <a:endParaRPr lang="fr-FR" sz="2000" b="1" dirty="0" smtClean="0">
              <a:solidFill>
                <a:schemeClr val="accent4">
                  <a:lumMod val="75000"/>
                </a:schemeClr>
              </a:solidFill>
            </a:endParaRPr>
          </a:p>
        </p:txBody>
      </p:sp>
      <p:pic>
        <p:nvPicPr>
          <p:cNvPr id="21" name="Image 20" descr="1233435_716539861705656_1752922980_n.png"/>
          <p:cNvPicPr>
            <a:picLocks noChangeAspect="1"/>
          </p:cNvPicPr>
          <p:nvPr/>
        </p:nvPicPr>
        <p:blipFill>
          <a:blip r:embed="rId3"/>
          <a:stretch>
            <a:fillRect/>
          </a:stretch>
        </p:blipFill>
        <p:spPr>
          <a:xfrm>
            <a:off x="0" y="0"/>
            <a:ext cx="1905000" cy="16637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57275" y="2489200"/>
            <a:ext cx="7924800" cy="954107"/>
          </a:xfrm>
          <a:prstGeom prst="rect">
            <a:avLst/>
          </a:prstGeom>
          <a:noFill/>
        </p:spPr>
        <p:txBody>
          <a:bodyPr wrap="square" rtlCol="0">
            <a:spAutoFit/>
          </a:bodyPr>
          <a:lstStyle/>
          <a:p>
            <a:endParaRPr lang="fr-FR" sz="2000" dirty="0" smtClean="0"/>
          </a:p>
          <a:p>
            <a:r>
              <a:rPr lang="fr-FR" dirty="0" smtClean="0">
                <a:solidFill>
                  <a:srgbClr val="660066"/>
                </a:solidFill>
              </a:rPr>
              <a:t>	</a:t>
            </a:r>
          </a:p>
          <a:p>
            <a:endParaRPr lang="fr-FR" dirty="0"/>
          </a:p>
        </p:txBody>
      </p:sp>
      <p:sp>
        <p:nvSpPr>
          <p:cNvPr id="12" name="Rectangle 11"/>
          <p:cNvSpPr/>
          <p:nvPr/>
        </p:nvSpPr>
        <p:spPr>
          <a:xfrm>
            <a:off x="1303045" y="5848767"/>
            <a:ext cx="6267815" cy="784830"/>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de la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sp>
        <p:nvSpPr>
          <p:cNvPr id="14" name="ZoneTexte 13"/>
          <p:cNvSpPr txBox="1"/>
          <p:nvPr/>
        </p:nvSpPr>
        <p:spPr>
          <a:xfrm>
            <a:off x="393700" y="1663700"/>
            <a:ext cx="8750300" cy="646331"/>
          </a:xfrm>
          <a:prstGeom prst="rect">
            <a:avLst/>
          </a:prstGeom>
          <a:noFill/>
        </p:spPr>
        <p:txBody>
          <a:bodyPr wrap="square" rtlCol="0">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p:txBody>
      </p:sp>
      <p:pic>
        <p:nvPicPr>
          <p:cNvPr id="13" name="Image 12"/>
          <p:cNvPicPr>
            <a:picLocks noChangeAspect="1"/>
          </p:cNvPicPr>
          <p:nvPr/>
        </p:nvPicPr>
        <p:blipFill>
          <a:blip r:embed="rId5"/>
          <a:stretch>
            <a:fillRect/>
          </a:stretch>
        </p:blipFill>
        <p:spPr>
          <a:xfrm>
            <a:off x="0" y="0"/>
            <a:ext cx="2032000" cy="1663700"/>
          </a:xfrm>
          <a:prstGeom prst="rect">
            <a:avLst/>
          </a:prstGeom>
        </p:spPr>
      </p:pic>
      <p:sp>
        <p:nvSpPr>
          <p:cNvPr id="15" name="Rectangle 14"/>
          <p:cNvSpPr/>
          <p:nvPr/>
        </p:nvSpPr>
        <p:spPr>
          <a:xfrm>
            <a:off x="762000" y="2489200"/>
            <a:ext cx="7823199" cy="461665"/>
          </a:xfrm>
          <a:prstGeom prst="rect">
            <a:avLst/>
          </a:prstGeom>
        </p:spPr>
        <p:txBody>
          <a:bodyPr wrap="square">
            <a:spAutoFit/>
          </a:bodyPr>
          <a:lstStyle/>
          <a:p>
            <a:r>
              <a:rPr lang="fr-FR" sz="2400" b="1" dirty="0" smtClean="0">
                <a:solidFill>
                  <a:srgbClr val="660066"/>
                </a:solidFill>
              </a:rPr>
              <a:t>Comment financer un stage, un « job d’été » en Allemagne ? </a:t>
            </a:r>
          </a:p>
        </p:txBody>
      </p:sp>
      <p:sp>
        <p:nvSpPr>
          <p:cNvPr id="16" name="Rectangle 15"/>
          <p:cNvSpPr/>
          <p:nvPr/>
        </p:nvSpPr>
        <p:spPr>
          <a:xfrm>
            <a:off x="1295400" y="3443307"/>
            <a:ext cx="6275460" cy="1723549"/>
          </a:xfrm>
          <a:prstGeom prst="rect">
            <a:avLst/>
          </a:prstGeom>
        </p:spPr>
        <p:txBody>
          <a:bodyPr wrap="square">
            <a:spAutoFit/>
          </a:bodyPr>
          <a:lstStyle/>
          <a:p>
            <a:r>
              <a:rPr lang="fr-FR" sz="2800" b="1" dirty="0" smtClean="0">
                <a:solidFill>
                  <a:schemeClr val="accent4">
                    <a:lumMod val="75000"/>
                  </a:schemeClr>
                </a:solidFill>
              </a:rPr>
              <a:t>2- CONSEIL REGIONAL D’AQUITAINE </a:t>
            </a:r>
          </a:p>
          <a:p>
            <a:endParaRPr lang="fr-FR" sz="2400" b="1" dirty="0" smtClean="0">
              <a:solidFill>
                <a:schemeClr val="accent4">
                  <a:lumMod val="75000"/>
                </a:schemeClr>
              </a:solidFill>
            </a:endParaRPr>
          </a:p>
          <a:p>
            <a:r>
              <a:rPr lang="fr-FR" b="1" dirty="0" smtClean="0">
                <a:solidFill>
                  <a:schemeClr val="accent4">
                    <a:lumMod val="75000"/>
                  </a:schemeClr>
                </a:solidFill>
              </a:rPr>
              <a:t>		Subvention :  frais de voyage et frais de séjour</a:t>
            </a:r>
          </a:p>
          <a:p>
            <a:endParaRPr lang="fr-FR" b="1" dirty="0" smtClean="0">
              <a:solidFill>
                <a:schemeClr val="accent4">
                  <a:lumMod val="75000"/>
                </a:schemeClr>
              </a:solidFill>
            </a:endParaRPr>
          </a:p>
          <a:p>
            <a:endParaRPr lang="fr-FR" b="1" dirty="0" smtClean="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arn(outVertical)">
                                      <p:cBhvr>
                                        <p:cTn id="1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3"/>
          <a:srcRect/>
          <a:stretch>
            <a:fillRect/>
          </a:stretch>
        </p:blipFill>
        <p:spPr bwMode="auto">
          <a:xfrm>
            <a:off x="3021465" y="0"/>
            <a:ext cx="5960610" cy="9906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1663700"/>
            <a:ext cx="609600" cy="5194300"/>
          </a:xfrm>
          <a:prstGeom prst="roundRect">
            <a:avLst>
              <a:gd name="adj" fmla="val 16667"/>
            </a:avLst>
          </a:prstGeom>
          <a:solidFill>
            <a:schemeClr val="accent3">
              <a:lumMod val="75000"/>
            </a:schemeClr>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sp>
        <p:nvSpPr>
          <p:cNvPr id="45064" name="Text Box 8"/>
          <p:cNvSpPr txBox="1">
            <a:spLocks noChangeArrowheads="1"/>
          </p:cNvSpPr>
          <p:nvPr/>
        </p:nvSpPr>
        <p:spPr bwMode="auto">
          <a:xfrm>
            <a:off x="914400" y="3443307"/>
            <a:ext cx="8229600" cy="1631216"/>
          </a:xfrm>
          <a:prstGeom prst="rect">
            <a:avLst/>
          </a:prstGeom>
          <a:noFill/>
          <a:ln w="9525">
            <a:noFill/>
            <a:miter lim="800000"/>
            <a:headEnd/>
            <a:tailEnd/>
          </a:ln>
          <a:effectLst>
            <a:outerShdw blurRad="63500" dist="17961" dir="2700000" algn="ctr" rotWithShape="0">
              <a:srgbClr val="990099">
                <a:alpha val="74998"/>
              </a:srgbClr>
            </a:outerShdw>
          </a:effectLst>
        </p:spPr>
        <p:txBody>
          <a:bodyPr wrap="square">
            <a:prstTxWarp prst="textNoShape">
              <a:avLst/>
            </a:prstTxWarp>
            <a:spAutoFit/>
          </a:bodyPr>
          <a:lstStyle/>
          <a:p>
            <a:endParaRPr lang="fr-FR" sz="1600" b="1" dirty="0" smtClean="0">
              <a:solidFill>
                <a:schemeClr val="accent4">
                  <a:lumMod val="75000"/>
                </a:schemeClr>
              </a:solidFill>
            </a:endParaRPr>
          </a:p>
          <a:p>
            <a:endParaRPr lang="fr-FR" sz="1600" b="1" dirty="0" smtClean="0">
              <a:solidFill>
                <a:schemeClr val="accent4">
                  <a:lumMod val="75000"/>
                </a:schemeClr>
              </a:solidFill>
            </a:endParaRPr>
          </a:p>
          <a:p>
            <a:r>
              <a:rPr lang="fr-FR" sz="1600" b="1" dirty="0" smtClean="0">
                <a:solidFill>
                  <a:schemeClr val="accent4">
                    <a:lumMod val="75000"/>
                  </a:schemeClr>
                </a:solidFill>
              </a:rPr>
              <a:t> </a:t>
            </a:r>
          </a:p>
          <a:p>
            <a:endParaRPr lang="fr-FR" sz="1600" b="1" dirty="0" smtClean="0">
              <a:solidFill>
                <a:schemeClr val="accent4">
                  <a:lumMod val="75000"/>
                </a:schemeClr>
              </a:solidFill>
            </a:endParaRPr>
          </a:p>
          <a:p>
            <a:endParaRPr lang="fr-FR" sz="1600" b="1" dirty="0" smtClean="0">
              <a:solidFill>
                <a:schemeClr val="accent4">
                  <a:lumMod val="75000"/>
                </a:schemeClr>
              </a:solidFill>
            </a:endParaRPr>
          </a:p>
          <a:p>
            <a:endParaRPr lang="fr-FR" sz="2000" b="1" dirty="0" smtClean="0">
              <a:solidFill>
                <a:schemeClr val="accent4">
                  <a:lumMod val="75000"/>
                </a:schemeClr>
              </a:solidFill>
            </a:endParaRPr>
          </a:p>
        </p:txBody>
      </p:sp>
      <p:pic>
        <p:nvPicPr>
          <p:cNvPr id="21" name="Image 20" descr="1233435_716539861705656_1752922980_n.png"/>
          <p:cNvPicPr>
            <a:picLocks noChangeAspect="1"/>
          </p:cNvPicPr>
          <p:nvPr/>
        </p:nvPicPr>
        <p:blipFill>
          <a:blip r:embed="rId4"/>
          <a:stretch>
            <a:fillRect/>
          </a:stretch>
        </p:blipFill>
        <p:spPr>
          <a:xfrm>
            <a:off x="0" y="0"/>
            <a:ext cx="1905000" cy="16637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57275" y="2489200"/>
            <a:ext cx="7924800" cy="954107"/>
          </a:xfrm>
          <a:prstGeom prst="rect">
            <a:avLst/>
          </a:prstGeom>
          <a:noFill/>
        </p:spPr>
        <p:txBody>
          <a:bodyPr wrap="square" rtlCol="0">
            <a:spAutoFit/>
          </a:bodyPr>
          <a:lstStyle/>
          <a:p>
            <a:endParaRPr lang="fr-FR" sz="2000" dirty="0" smtClean="0"/>
          </a:p>
          <a:p>
            <a:r>
              <a:rPr lang="fr-FR" dirty="0" smtClean="0">
                <a:solidFill>
                  <a:srgbClr val="660066"/>
                </a:solidFill>
              </a:rPr>
              <a:t>	</a:t>
            </a:r>
          </a:p>
          <a:p>
            <a:endParaRPr lang="fr-FR" dirty="0"/>
          </a:p>
        </p:txBody>
      </p:sp>
      <p:sp>
        <p:nvSpPr>
          <p:cNvPr id="12" name="Rectangle 11"/>
          <p:cNvSpPr/>
          <p:nvPr/>
        </p:nvSpPr>
        <p:spPr>
          <a:xfrm>
            <a:off x="1303045" y="5848767"/>
            <a:ext cx="6267815" cy="784830"/>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de la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sp>
        <p:nvSpPr>
          <p:cNvPr id="14" name="ZoneTexte 13"/>
          <p:cNvSpPr txBox="1"/>
          <p:nvPr/>
        </p:nvSpPr>
        <p:spPr>
          <a:xfrm>
            <a:off x="393700" y="1663700"/>
            <a:ext cx="8750300" cy="646331"/>
          </a:xfrm>
          <a:prstGeom prst="rect">
            <a:avLst/>
          </a:prstGeom>
          <a:noFill/>
        </p:spPr>
        <p:txBody>
          <a:bodyPr wrap="square" rtlCol="0">
            <a:spAutoFit/>
          </a:bodyPr>
          <a:lstStyle/>
          <a:p>
            <a:pPr algn="ctr">
              <a:spcBef>
                <a:spcPct val="50000"/>
              </a:spcBef>
            </a:pPr>
            <a:r>
              <a:rPr lang="fr-FR" sz="3600" b="1" i="1" dirty="0" smtClean="0">
                <a:solidFill>
                  <a:schemeClr val="accent3">
                    <a:lumMod val="75000"/>
                  </a:schemeClr>
                </a:solidFill>
                <a:latin typeface="Arial Narrow" charset="0"/>
              </a:rPr>
              <a:t>«Comment trouver un job en Allemagne ?»</a:t>
            </a:r>
          </a:p>
        </p:txBody>
      </p:sp>
      <p:pic>
        <p:nvPicPr>
          <p:cNvPr id="13" name="Image 12"/>
          <p:cNvPicPr>
            <a:picLocks noChangeAspect="1"/>
          </p:cNvPicPr>
          <p:nvPr/>
        </p:nvPicPr>
        <p:blipFill>
          <a:blip r:embed="rId6"/>
          <a:stretch>
            <a:fillRect/>
          </a:stretch>
        </p:blipFill>
        <p:spPr>
          <a:xfrm>
            <a:off x="0" y="0"/>
            <a:ext cx="2032000" cy="1663700"/>
          </a:xfrm>
          <a:prstGeom prst="rect">
            <a:avLst/>
          </a:prstGeom>
        </p:spPr>
      </p:pic>
      <p:sp>
        <p:nvSpPr>
          <p:cNvPr id="17" name="Rectangle 16"/>
          <p:cNvSpPr/>
          <p:nvPr/>
        </p:nvSpPr>
        <p:spPr>
          <a:xfrm>
            <a:off x="1303045" y="3721100"/>
            <a:ext cx="5554955" cy="1877437"/>
          </a:xfrm>
          <a:prstGeom prst="rect">
            <a:avLst/>
          </a:prstGeom>
        </p:spPr>
        <p:txBody>
          <a:bodyPr wrap="square">
            <a:spAutoFit/>
          </a:bodyPr>
          <a:lstStyle/>
          <a:p>
            <a:endParaRPr lang="fr-FR" sz="1400" b="1" dirty="0" smtClean="0">
              <a:solidFill>
                <a:schemeClr val="accent4">
                  <a:lumMod val="75000"/>
                </a:schemeClr>
              </a:solidFill>
            </a:endParaRPr>
          </a:p>
          <a:p>
            <a:r>
              <a:rPr lang="fr-FR" sz="2800" b="1" u="sng" dirty="0" smtClean="0">
                <a:solidFill>
                  <a:srgbClr val="FF3D15"/>
                </a:solidFill>
              </a:rPr>
              <a:t>1 – Job dans la ville jumelle </a:t>
            </a:r>
          </a:p>
          <a:p>
            <a:r>
              <a:rPr lang="fr-FR" sz="2000" b="1" dirty="0" smtClean="0">
                <a:solidFill>
                  <a:srgbClr val="FF3D15"/>
                </a:solidFill>
              </a:rPr>
              <a:t>… 	</a:t>
            </a:r>
          </a:p>
          <a:p>
            <a:r>
              <a:rPr lang="fr-FR" sz="2000" b="1" dirty="0" smtClean="0">
                <a:solidFill>
                  <a:srgbClr val="FF3D15"/>
                </a:solidFill>
              </a:rPr>
              <a:t>	2 – Projet individuel </a:t>
            </a:r>
          </a:p>
          <a:p>
            <a:r>
              <a:rPr lang="fr-FR" sz="2000" b="1" dirty="0" smtClean="0">
                <a:solidFill>
                  <a:srgbClr val="FF3D15"/>
                </a:solidFill>
              </a:rPr>
              <a:t>	3 – Projet « Sac à dos » </a:t>
            </a:r>
          </a:p>
          <a:p>
            <a:r>
              <a:rPr lang="fr-FR" sz="1400" b="1" dirty="0" smtClean="0">
                <a:solidFill>
                  <a:schemeClr val="accent6">
                    <a:lumMod val="75000"/>
                  </a:schemeClr>
                </a:solidFill>
              </a:rPr>
              <a:t>	</a:t>
            </a:r>
          </a:p>
        </p:txBody>
      </p:sp>
      <p:sp>
        <p:nvSpPr>
          <p:cNvPr id="19" name="ZoneTexte 18"/>
          <p:cNvSpPr txBox="1"/>
          <p:nvPr/>
        </p:nvSpPr>
        <p:spPr>
          <a:xfrm>
            <a:off x="1524000" y="2743200"/>
            <a:ext cx="5740400" cy="523220"/>
          </a:xfrm>
          <a:prstGeom prst="rect">
            <a:avLst/>
          </a:prstGeom>
          <a:noFill/>
        </p:spPr>
        <p:txBody>
          <a:bodyPr wrap="square" rtlCol="0">
            <a:spAutoFit/>
          </a:bodyPr>
          <a:lstStyle/>
          <a:p>
            <a:r>
              <a:rPr lang="fr-FR" sz="2800" b="1" dirty="0" smtClean="0">
                <a:solidFill>
                  <a:schemeClr val="accent4">
                    <a:lumMod val="75000"/>
                  </a:schemeClr>
                </a:solidFill>
              </a:rPr>
              <a:t>Quels types de projets (OFAJ – CR) ? </a:t>
            </a:r>
            <a:r>
              <a:rPr lang="fr-FR" b="1" dirty="0" smtClean="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arn(outVertical)">
                                      <p:cBhvr>
                                        <p:cTn id="12"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4"/>
          <a:srcRect/>
          <a:stretch>
            <a:fillRect/>
          </a:stretch>
        </p:blipFill>
        <p:spPr bwMode="auto">
          <a:xfrm>
            <a:off x="3581400" y="0"/>
            <a:ext cx="5562600" cy="7620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990600"/>
            <a:ext cx="609600" cy="5638800"/>
          </a:xfrm>
          <a:prstGeom prst="roundRect">
            <a:avLst>
              <a:gd name="adj" fmla="val 16667"/>
            </a:avLst>
          </a:prstGeom>
          <a:solidFill>
            <a:srgbClr val="99CC00"/>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pic>
        <p:nvPicPr>
          <p:cNvPr id="21" name="Image 20" descr="1233435_716539861705656_1752922980_n.png"/>
          <p:cNvPicPr>
            <a:picLocks noChangeAspect="1"/>
          </p:cNvPicPr>
          <p:nvPr/>
        </p:nvPicPr>
        <p:blipFill>
          <a:blip r:embed="rId5"/>
          <a:stretch>
            <a:fillRect/>
          </a:stretch>
        </p:blipFill>
        <p:spPr>
          <a:xfrm>
            <a:off x="0" y="0"/>
            <a:ext cx="1905000" cy="18288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9815" y="5232048"/>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2032000" y="1828800"/>
            <a:ext cx="5321300" cy="523220"/>
          </a:xfrm>
          <a:prstGeom prst="rect">
            <a:avLst/>
          </a:prstGeom>
          <a:noFill/>
        </p:spPr>
        <p:txBody>
          <a:bodyPr wrap="square" rtlCol="0">
            <a:spAutoFit/>
          </a:bodyPr>
          <a:lstStyle/>
          <a:p>
            <a:pPr algn="ctr"/>
            <a:r>
              <a:rPr lang="fr-FR" sz="2800" b="1" dirty="0" smtClean="0">
                <a:solidFill>
                  <a:schemeClr val="accent4">
                    <a:lumMod val="75000"/>
                  </a:schemeClr>
                </a:solidFill>
              </a:rPr>
              <a:t>       Aides de l’OFAJ</a:t>
            </a:r>
            <a:endParaRPr lang="fr-FR" sz="2800" b="1" dirty="0">
              <a:solidFill>
                <a:schemeClr val="accent4">
                  <a:lumMod val="75000"/>
                </a:schemeClr>
              </a:solidFill>
            </a:endParaRPr>
          </a:p>
        </p:txBody>
      </p:sp>
      <p:sp>
        <p:nvSpPr>
          <p:cNvPr id="13" name="Rectangle 12"/>
          <p:cNvSpPr/>
          <p:nvPr/>
        </p:nvSpPr>
        <p:spPr>
          <a:xfrm>
            <a:off x="1905000" y="6006152"/>
            <a:ext cx="4572000" cy="784830"/>
          </a:xfrm>
          <a:prstGeom prst="rect">
            <a:avLst/>
          </a:prstGeom>
        </p:spPr>
        <p:txBody>
          <a:bodyPr>
            <a:spAutoFit/>
          </a:bodyPr>
          <a:lstStyle/>
          <a:p>
            <a:pPr lvl="0" algn="ctr">
              <a:spcBef>
                <a:spcPct val="50000"/>
              </a:spcBef>
            </a:pPr>
            <a:r>
              <a:rPr lang="fr-FR" b="1" i="1" dirty="0" smtClean="0">
                <a:solidFill>
                  <a:schemeClr val="accent3">
                    <a:lumMod val="75000"/>
                  </a:schemeClr>
                </a:solidFill>
                <a:latin typeface="Arial Narrow" charset="0"/>
              </a:rPr>
              <a:t>Comité de jumelage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pic>
        <p:nvPicPr>
          <p:cNvPr id="11" name="Image 10"/>
          <p:cNvPicPr>
            <a:picLocks noChangeAspect="1"/>
          </p:cNvPicPr>
          <p:nvPr/>
        </p:nvPicPr>
        <p:blipFill>
          <a:blip r:embed="rId7"/>
          <a:stretch>
            <a:fillRect/>
          </a:stretch>
        </p:blipFill>
        <p:spPr>
          <a:xfrm>
            <a:off x="0" y="0"/>
            <a:ext cx="2032000" cy="2057400"/>
          </a:xfrm>
          <a:prstGeom prst="rect">
            <a:avLst/>
          </a:prstGeom>
        </p:spPr>
      </p:pic>
      <p:sp>
        <p:nvSpPr>
          <p:cNvPr id="12" name="Rectangle 11"/>
          <p:cNvSpPr/>
          <p:nvPr/>
        </p:nvSpPr>
        <p:spPr>
          <a:xfrm>
            <a:off x="1574801" y="990600"/>
            <a:ext cx="7407274" cy="584776"/>
          </a:xfrm>
          <a:prstGeom prst="rect">
            <a:avLst/>
          </a:prstGeom>
        </p:spPr>
        <p:txBody>
          <a:bodyPr wrap="square">
            <a:spAutoFit/>
          </a:bodyPr>
          <a:lstStyle/>
          <a:p>
            <a:pPr algn="ctr">
              <a:spcBef>
                <a:spcPct val="50000"/>
              </a:spcBef>
            </a:pPr>
            <a:r>
              <a:rPr lang="fr-FR" sz="3200" b="1" i="1" dirty="0" smtClean="0">
                <a:solidFill>
                  <a:schemeClr val="accent3">
                    <a:lumMod val="75000"/>
                  </a:schemeClr>
                </a:solidFill>
                <a:latin typeface="Arial Narrow" charset="0"/>
              </a:rPr>
              <a:t>«Comment trouver un job en Allemagne ?»</a:t>
            </a:r>
          </a:p>
        </p:txBody>
      </p:sp>
      <p:graphicFrame>
        <p:nvGraphicFramePr>
          <p:cNvPr id="18442" name="Object 10"/>
          <p:cNvGraphicFramePr>
            <a:graphicFrameLocks noChangeAspect="1"/>
          </p:cNvGraphicFramePr>
          <p:nvPr/>
        </p:nvGraphicFramePr>
        <p:xfrm>
          <a:off x="1574801" y="2934732"/>
          <a:ext cx="6692899" cy="2667000"/>
        </p:xfrm>
        <a:graphic>
          <a:graphicData uri="http://schemas.openxmlformats.org/presentationml/2006/ole">
            <mc:AlternateContent xmlns:mc="http://schemas.openxmlformats.org/markup-compatibility/2006">
              <mc:Choice xmlns:v="urn:schemas-microsoft-com:vml" Requires="v">
                <p:oleObj spid="_x0000_s18443" name="Document" r:id="rId8" imgW="6299200" imgH="2667000" progId="Word.Document.12">
                  <p:link updateAutomatic="1"/>
                </p:oleObj>
              </mc:Choice>
              <mc:Fallback>
                <p:oleObj name="Document" r:id="rId8" imgW="6299200" imgH="2667000" progId="Word.Document.12">
                  <p:link updateAutomatic="1"/>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4801" y="2934732"/>
                        <a:ext cx="669289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3"/>
          <a:srcRect/>
          <a:stretch>
            <a:fillRect/>
          </a:stretch>
        </p:blipFill>
        <p:spPr bwMode="auto">
          <a:xfrm>
            <a:off x="3581400" y="0"/>
            <a:ext cx="5562600" cy="7620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990600"/>
            <a:ext cx="609600" cy="5867400"/>
          </a:xfrm>
          <a:prstGeom prst="roundRect">
            <a:avLst>
              <a:gd name="adj" fmla="val 16667"/>
            </a:avLst>
          </a:prstGeom>
          <a:solidFill>
            <a:srgbClr val="99CC00"/>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pic>
        <p:nvPicPr>
          <p:cNvPr id="21" name="Image 20" descr="1233435_716539861705656_1752922980_n.png"/>
          <p:cNvPicPr>
            <a:picLocks noChangeAspect="1"/>
          </p:cNvPicPr>
          <p:nvPr/>
        </p:nvPicPr>
        <p:blipFill>
          <a:blip r:embed="rId4"/>
          <a:stretch>
            <a:fillRect/>
          </a:stretch>
        </p:blipFill>
        <p:spPr>
          <a:xfrm>
            <a:off x="0" y="0"/>
            <a:ext cx="1905000" cy="18288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815" y="5432387"/>
            <a:ext cx="1224185" cy="1425613"/>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2286000" y="1612900"/>
            <a:ext cx="6553200" cy="954107"/>
          </a:xfrm>
          <a:prstGeom prst="rect">
            <a:avLst/>
          </a:prstGeom>
          <a:noFill/>
        </p:spPr>
        <p:txBody>
          <a:bodyPr wrap="square" rtlCol="0">
            <a:spAutoFit/>
          </a:bodyPr>
          <a:lstStyle/>
          <a:p>
            <a:pPr algn="ctr"/>
            <a:endParaRPr lang="fr-FR" sz="2800" b="1" dirty="0" smtClean="0">
              <a:solidFill>
                <a:schemeClr val="accent4">
                  <a:lumMod val="75000"/>
                </a:schemeClr>
              </a:solidFill>
            </a:endParaRPr>
          </a:p>
          <a:p>
            <a:pPr algn="ctr"/>
            <a:r>
              <a:rPr lang="fr-FR" sz="2800" b="1" dirty="0" smtClean="0">
                <a:solidFill>
                  <a:schemeClr val="accent4">
                    <a:lumMod val="75000"/>
                  </a:schemeClr>
                </a:solidFill>
              </a:rPr>
              <a:t>Aides du Conseil Régional </a:t>
            </a:r>
            <a:endParaRPr lang="fr-FR" sz="2800" b="1" dirty="0">
              <a:solidFill>
                <a:schemeClr val="accent4">
                  <a:lumMod val="75000"/>
                </a:schemeClr>
              </a:solidFill>
            </a:endParaRPr>
          </a:p>
        </p:txBody>
      </p:sp>
      <p:graphicFrame>
        <p:nvGraphicFramePr>
          <p:cNvPr id="26627" name="Object 3"/>
          <p:cNvGraphicFramePr>
            <a:graphicFrameLocks noChangeAspect="1"/>
          </p:cNvGraphicFramePr>
          <p:nvPr/>
        </p:nvGraphicFramePr>
        <p:xfrm>
          <a:off x="609600" y="2979988"/>
          <a:ext cx="7310215" cy="3014412"/>
        </p:xfrm>
        <a:graphic>
          <a:graphicData uri="http://schemas.openxmlformats.org/presentationml/2006/ole">
            <mc:AlternateContent xmlns:mc="http://schemas.openxmlformats.org/markup-compatibility/2006">
              <mc:Choice xmlns:v="urn:schemas-microsoft-com:vml" Requires="v">
                <p:oleObj spid="_x0000_s26628" name="Document" r:id="rId6" imgW="9245600" imgH="1447800" progId="Word.Document.12">
                  <p:link updateAutomatic="1"/>
                </p:oleObj>
              </mc:Choice>
              <mc:Fallback>
                <p:oleObj name="Document" r:id="rId6" imgW="9245600" imgH="1447800" progId="Word.Document.12">
                  <p:link updateAutomatic="1"/>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979988"/>
                        <a:ext cx="7310215" cy="3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ctangle 12"/>
          <p:cNvSpPr/>
          <p:nvPr/>
        </p:nvSpPr>
        <p:spPr>
          <a:xfrm>
            <a:off x="2286000" y="5994400"/>
            <a:ext cx="4572000" cy="784830"/>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ville de Pessac</a:t>
            </a:r>
          </a:p>
          <a:p>
            <a:pPr lvl="0" algn="ctr">
              <a:spcBef>
                <a:spcPct val="50000"/>
              </a:spcBef>
            </a:pPr>
            <a:r>
              <a:rPr lang="fr-FR" b="1" i="1" dirty="0" smtClean="0">
                <a:solidFill>
                  <a:schemeClr val="accent3">
                    <a:lumMod val="75000"/>
                  </a:schemeClr>
                </a:solidFill>
                <a:latin typeface="Arial Narrow" charset="0"/>
              </a:rPr>
              <a:t>http://</a:t>
            </a:r>
            <a:r>
              <a:rPr lang="fr-FR" b="1" i="1" dirty="0" err="1" smtClean="0">
                <a:solidFill>
                  <a:schemeClr val="accent3">
                    <a:lumMod val="75000"/>
                  </a:schemeClr>
                </a:solidFill>
                <a:latin typeface="Arial Narrow" charset="0"/>
              </a:rPr>
              <a:t>www.jumelage-pessac.org</a:t>
            </a:r>
            <a:r>
              <a:rPr lang="fr-FR" b="1" i="1" dirty="0" smtClean="0">
                <a:solidFill>
                  <a:schemeClr val="accent3">
                    <a:lumMod val="75000"/>
                  </a:schemeClr>
                </a:solidFill>
                <a:latin typeface="Arial Narrow" charset="0"/>
              </a:rPr>
              <a:t> </a:t>
            </a:r>
            <a:endParaRPr lang="fr-FR" b="1" i="1" dirty="0">
              <a:solidFill>
                <a:schemeClr val="accent3">
                  <a:lumMod val="75000"/>
                </a:schemeClr>
              </a:solidFill>
              <a:latin typeface="Arial Narrow" charset="0"/>
            </a:endParaRPr>
          </a:p>
        </p:txBody>
      </p:sp>
      <p:pic>
        <p:nvPicPr>
          <p:cNvPr id="11" name="Image 10"/>
          <p:cNvPicPr>
            <a:picLocks noChangeAspect="1"/>
          </p:cNvPicPr>
          <p:nvPr/>
        </p:nvPicPr>
        <p:blipFill>
          <a:blip r:embed="rId8"/>
          <a:stretch>
            <a:fillRect/>
          </a:stretch>
        </p:blipFill>
        <p:spPr>
          <a:xfrm>
            <a:off x="0" y="0"/>
            <a:ext cx="2032000" cy="2057400"/>
          </a:xfrm>
          <a:prstGeom prst="rect">
            <a:avLst/>
          </a:prstGeom>
        </p:spPr>
      </p:pic>
      <p:sp>
        <p:nvSpPr>
          <p:cNvPr id="12" name="Rectangle 11"/>
          <p:cNvSpPr/>
          <p:nvPr/>
        </p:nvSpPr>
        <p:spPr>
          <a:xfrm>
            <a:off x="1905000" y="990600"/>
            <a:ext cx="7077075" cy="584776"/>
          </a:xfrm>
          <a:prstGeom prst="rect">
            <a:avLst/>
          </a:prstGeom>
        </p:spPr>
        <p:txBody>
          <a:bodyPr wrap="square">
            <a:spAutoFit/>
          </a:bodyPr>
          <a:lstStyle/>
          <a:p>
            <a:pPr algn="ctr">
              <a:spcBef>
                <a:spcPct val="50000"/>
              </a:spcBef>
            </a:pPr>
            <a:r>
              <a:rPr lang="fr-FR" sz="3200" b="1" i="1" dirty="0" smtClean="0">
                <a:solidFill>
                  <a:schemeClr val="accent3">
                    <a:lumMod val="75000"/>
                  </a:schemeClr>
                </a:solidFill>
                <a:latin typeface="Arial Narrow" charset="0"/>
              </a:rPr>
              <a:t>«Comment trouver un job en Allemagne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ndeau_anim"/>
          <p:cNvPicPr>
            <a:picLocks noChangeAspect="1" noChangeArrowheads="1" noCrop="1"/>
          </p:cNvPicPr>
          <p:nvPr/>
        </p:nvPicPr>
        <p:blipFill>
          <a:blip r:embed="rId3"/>
          <a:srcRect/>
          <a:stretch>
            <a:fillRect/>
          </a:stretch>
        </p:blipFill>
        <p:spPr bwMode="auto">
          <a:xfrm>
            <a:off x="3581400" y="0"/>
            <a:ext cx="5562600" cy="762000"/>
          </a:xfrm>
          <a:prstGeom prst="rect">
            <a:avLst/>
          </a:prstGeom>
          <a:noFill/>
        </p:spPr>
      </p:pic>
      <p:sp>
        <p:nvSpPr>
          <p:cNvPr id="45060" name="Line 4"/>
          <p:cNvSpPr>
            <a:spLocks noChangeShapeType="1"/>
          </p:cNvSpPr>
          <p:nvPr/>
        </p:nvSpPr>
        <p:spPr bwMode="auto">
          <a:xfrm>
            <a:off x="609600" y="6629400"/>
            <a:ext cx="8229600" cy="0"/>
          </a:xfrm>
          <a:prstGeom prst="line">
            <a:avLst/>
          </a:prstGeom>
          <a:noFill/>
          <a:ln w="9525">
            <a:solidFill>
              <a:srgbClr val="FFFF99"/>
            </a:solidFill>
            <a:round/>
            <a:headEnd/>
            <a:tailEnd/>
          </a:ln>
          <a:effectLst/>
        </p:spPr>
        <p:txBody>
          <a:bodyPr>
            <a:prstTxWarp prst="textNoShape">
              <a:avLst/>
            </a:prstTxWarp>
          </a:bodyPr>
          <a:lstStyle/>
          <a:p>
            <a:endParaRPr lang="fr-FR"/>
          </a:p>
        </p:txBody>
      </p:sp>
      <p:sp>
        <p:nvSpPr>
          <p:cNvPr id="45061" name="AutoShape 5"/>
          <p:cNvSpPr>
            <a:spLocks noChangeArrowheads="1"/>
          </p:cNvSpPr>
          <p:nvPr/>
        </p:nvSpPr>
        <p:spPr bwMode="auto">
          <a:xfrm>
            <a:off x="0" y="990600"/>
            <a:ext cx="609600" cy="5867400"/>
          </a:xfrm>
          <a:prstGeom prst="roundRect">
            <a:avLst>
              <a:gd name="adj" fmla="val 16667"/>
            </a:avLst>
          </a:prstGeom>
          <a:solidFill>
            <a:srgbClr val="99CC00"/>
          </a:solidFill>
          <a:ln w="9525">
            <a:noFill/>
            <a:round/>
            <a:headEnd/>
            <a:tailEnd/>
          </a:ln>
          <a:effectLst/>
        </p:spPr>
        <p:txBody>
          <a:bodyPr wrap="none" anchor="ctr">
            <a:prstTxWarp prst="textNoShape">
              <a:avLst/>
            </a:prstTxWarp>
          </a:bodyPr>
          <a:lstStyle/>
          <a:p>
            <a:endParaRPr lang="fr-FR"/>
          </a:p>
        </p:txBody>
      </p:sp>
      <p:sp>
        <p:nvSpPr>
          <p:cNvPr id="45063" name="Text Box 7"/>
          <p:cNvSpPr txBox="1">
            <a:spLocks noChangeArrowheads="1"/>
          </p:cNvSpPr>
          <p:nvPr/>
        </p:nvSpPr>
        <p:spPr bwMode="auto">
          <a:xfrm>
            <a:off x="3581400" y="5257800"/>
            <a:ext cx="540067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fr-FR" sz="1800" dirty="0" smtClean="0">
                <a:solidFill>
                  <a:srgbClr val="990099"/>
                </a:solidFill>
                <a:latin typeface="Arial Black" charset="0"/>
              </a:rPr>
              <a:t> </a:t>
            </a:r>
            <a:r>
              <a:rPr lang="fr-FR" b="1" dirty="0" smtClean="0">
                <a:solidFill>
                  <a:srgbClr val="FFFF66"/>
                </a:solidFill>
                <a:latin typeface="Arial Narrow" charset="0"/>
              </a:rPr>
              <a:t> </a:t>
            </a:r>
            <a:endParaRPr lang="fr-FR" b="1" dirty="0">
              <a:solidFill>
                <a:srgbClr val="FFFF66"/>
              </a:solidFill>
              <a:latin typeface="Arial Narrow" charset="0"/>
            </a:endParaRPr>
          </a:p>
        </p:txBody>
      </p:sp>
      <p:pic>
        <p:nvPicPr>
          <p:cNvPr id="21" name="Image 20" descr="1233435_716539861705656_1752922980_n.png"/>
          <p:cNvPicPr>
            <a:picLocks noChangeAspect="1"/>
          </p:cNvPicPr>
          <p:nvPr/>
        </p:nvPicPr>
        <p:blipFill>
          <a:blip r:embed="rId4"/>
          <a:stretch>
            <a:fillRect/>
          </a:stretch>
        </p:blipFill>
        <p:spPr>
          <a:xfrm>
            <a:off x="0" y="0"/>
            <a:ext cx="1905000" cy="1828800"/>
          </a:xfrm>
          <a:prstGeom prst="rect">
            <a:avLst/>
          </a:prstGeom>
        </p:spPr>
      </p:pic>
      <p:pic>
        <p:nvPicPr>
          <p:cNvPr id="1027" name="Picture 3" descr="C:\Users\jibe\Documents\Mes documents\comité de jumelage\Com  et Forum des Associations\Logos\LOGO JUME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815" y="5432387"/>
            <a:ext cx="1224185" cy="14256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436" name="Object 4"/>
          <p:cNvGraphicFramePr>
            <a:graphicFrameLocks noChangeAspect="1"/>
          </p:cNvGraphicFramePr>
          <p:nvPr/>
        </p:nvGraphicFramePr>
        <p:xfrm>
          <a:off x="1234630" y="2618113"/>
          <a:ext cx="6685185" cy="3416300"/>
        </p:xfrm>
        <a:graphic>
          <a:graphicData uri="http://schemas.openxmlformats.org/presentationml/2006/ole">
            <mc:AlternateContent xmlns:mc="http://schemas.openxmlformats.org/markup-compatibility/2006">
              <mc:Choice xmlns:v="urn:schemas-microsoft-com:vml" Requires="v">
                <p:oleObj spid="_x0000_s52227" name="Document" r:id="rId6" imgW="6299200" imgH="3416300" progId="Word.Document.12">
                  <p:link updateAutomatic="1"/>
                </p:oleObj>
              </mc:Choice>
              <mc:Fallback>
                <p:oleObj name="Document" r:id="rId6" imgW="6299200" imgH="3416300" progId="Word.Document.12">
                  <p:link updateAutomatic="1"/>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630" y="2618113"/>
                        <a:ext cx="6685185"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ZoneTexte 21"/>
          <p:cNvSpPr txBox="1"/>
          <p:nvPr/>
        </p:nvSpPr>
        <p:spPr>
          <a:xfrm>
            <a:off x="2806700" y="1944708"/>
            <a:ext cx="4037758" cy="523220"/>
          </a:xfrm>
          <a:prstGeom prst="rect">
            <a:avLst/>
          </a:prstGeom>
          <a:noFill/>
        </p:spPr>
        <p:txBody>
          <a:bodyPr wrap="square" rtlCol="0">
            <a:spAutoFit/>
          </a:bodyPr>
          <a:lstStyle/>
          <a:p>
            <a:pPr algn="ctr"/>
            <a:r>
              <a:rPr lang="fr-FR" sz="2800" b="1" dirty="0" smtClean="0">
                <a:solidFill>
                  <a:schemeClr val="accent4">
                    <a:lumMod val="75000"/>
                  </a:schemeClr>
                </a:solidFill>
              </a:rPr>
              <a:t>Aides de l’OFAJ</a:t>
            </a:r>
            <a:endParaRPr lang="fr-FR" sz="2800" b="1" dirty="0">
              <a:solidFill>
                <a:schemeClr val="accent4">
                  <a:lumMod val="75000"/>
                </a:schemeClr>
              </a:solidFill>
            </a:endParaRPr>
          </a:p>
        </p:txBody>
      </p:sp>
      <p:sp>
        <p:nvSpPr>
          <p:cNvPr id="12" name="Rectangle 11"/>
          <p:cNvSpPr/>
          <p:nvPr/>
        </p:nvSpPr>
        <p:spPr>
          <a:xfrm>
            <a:off x="2286000" y="6034412"/>
            <a:ext cx="4572000" cy="623248"/>
          </a:xfrm>
          <a:prstGeom prst="rect">
            <a:avLst/>
          </a:prstGeom>
        </p:spPr>
        <p:txBody>
          <a:bodyPr wrap="square">
            <a:spAutoFit/>
          </a:bodyPr>
          <a:lstStyle/>
          <a:p>
            <a:pPr lvl="0" algn="ctr">
              <a:spcBef>
                <a:spcPct val="50000"/>
              </a:spcBef>
            </a:pPr>
            <a:r>
              <a:rPr lang="fr-FR" b="1" i="1" dirty="0" smtClean="0">
                <a:solidFill>
                  <a:schemeClr val="accent3">
                    <a:lumMod val="75000"/>
                  </a:schemeClr>
                </a:solidFill>
                <a:latin typeface="Arial Narrow" charset="0"/>
              </a:rPr>
              <a:t>Comité de jumelage ville de Pessac</a:t>
            </a:r>
          </a:p>
          <a:p>
            <a:pPr lvl="0" algn="ctr">
              <a:spcBef>
                <a:spcPct val="50000"/>
              </a:spcBef>
            </a:pPr>
            <a:r>
              <a:rPr lang="fr-FR" sz="1100" b="1" i="1" dirty="0" smtClean="0">
                <a:solidFill>
                  <a:schemeClr val="accent3">
                    <a:lumMod val="75000"/>
                  </a:schemeClr>
                </a:solidFill>
                <a:latin typeface="Arial Narrow" charset="0"/>
              </a:rPr>
              <a:t>http://</a:t>
            </a:r>
            <a:r>
              <a:rPr lang="fr-FR" sz="1100" b="1" i="1" dirty="0" err="1" smtClean="0">
                <a:solidFill>
                  <a:schemeClr val="accent3">
                    <a:lumMod val="75000"/>
                  </a:schemeClr>
                </a:solidFill>
                <a:latin typeface="Arial Narrow" charset="0"/>
              </a:rPr>
              <a:t>www.jumelage-pessac.org</a:t>
            </a:r>
            <a:r>
              <a:rPr lang="fr-FR" sz="1100" b="1" i="1" dirty="0" smtClean="0">
                <a:solidFill>
                  <a:schemeClr val="accent3">
                    <a:lumMod val="75000"/>
                  </a:schemeClr>
                </a:solidFill>
                <a:latin typeface="Arial Narrow" charset="0"/>
              </a:rPr>
              <a:t> </a:t>
            </a:r>
            <a:endParaRPr lang="fr-FR" sz="1100" b="1" i="1" dirty="0">
              <a:solidFill>
                <a:schemeClr val="accent3">
                  <a:lumMod val="75000"/>
                </a:schemeClr>
              </a:solidFill>
              <a:latin typeface="Arial Narrow" charset="0"/>
            </a:endParaRPr>
          </a:p>
        </p:txBody>
      </p:sp>
      <p:pic>
        <p:nvPicPr>
          <p:cNvPr id="11" name="Image 10"/>
          <p:cNvPicPr>
            <a:picLocks noChangeAspect="1"/>
          </p:cNvPicPr>
          <p:nvPr/>
        </p:nvPicPr>
        <p:blipFill>
          <a:blip r:embed="rId8"/>
          <a:stretch>
            <a:fillRect/>
          </a:stretch>
        </p:blipFill>
        <p:spPr>
          <a:xfrm>
            <a:off x="0" y="0"/>
            <a:ext cx="2032000" cy="2057400"/>
          </a:xfrm>
          <a:prstGeom prst="rect">
            <a:avLst/>
          </a:prstGeom>
        </p:spPr>
      </p:pic>
      <p:sp>
        <p:nvSpPr>
          <p:cNvPr id="13" name="Rectangle 12"/>
          <p:cNvSpPr/>
          <p:nvPr/>
        </p:nvSpPr>
        <p:spPr>
          <a:xfrm>
            <a:off x="1701800" y="990601"/>
            <a:ext cx="7280275" cy="584776"/>
          </a:xfrm>
          <a:prstGeom prst="rect">
            <a:avLst/>
          </a:prstGeom>
        </p:spPr>
        <p:txBody>
          <a:bodyPr wrap="square">
            <a:spAutoFit/>
          </a:bodyPr>
          <a:lstStyle/>
          <a:p>
            <a:pPr algn="ctr">
              <a:spcBef>
                <a:spcPct val="50000"/>
              </a:spcBef>
            </a:pPr>
            <a:r>
              <a:rPr lang="fr-FR" sz="3200" b="1" i="1" dirty="0" smtClean="0">
                <a:solidFill>
                  <a:schemeClr val="accent3">
                    <a:lumMod val="75000"/>
                  </a:schemeClr>
                </a:solidFill>
                <a:latin typeface="Arial Narrow" charset="0"/>
              </a:rPr>
              <a:t>«Comment trouver un job en Allemagne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9"/>
</p:tagLst>
</file>

<file path=ppt/theme/theme1.xml><?xml version="1.0" encoding="utf-8"?>
<a:theme xmlns:a="http://schemas.openxmlformats.org/drawingml/2006/main" name="Thème Office">
  <a:themeElements>
    <a:clrScheme name="Personnalisée 5">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644</Words>
  <Application>Microsoft Office PowerPoint</Application>
  <PresentationFormat>Affichage à l'écran (4:3)</PresentationFormat>
  <Paragraphs>117</Paragraphs>
  <Slides>9</Slides>
  <Notes>3</Notes>
  <HiddenSlides>0</HiddenSlides>
  <MMClips>0</MMClips>
  <ScaleCrop>false</ScaleCrop>
  <HeadingPairs>
    <vt:vector size="6" baseType="variant">
      <vt:variant>
        <vt:lpstr>Thème</vt:lpstr>
      </vt:variant>
      <vt:variant>
        <vt:i4>1</vt:i4>
      </vt:variant>
      <vt:variant>
        <vt:lpstr>Liaisons</vt:lpstr>
      </vt:variant>
      <vt:variant>
        <vt:i4>3</vt:i4>
      </vt:variant>
      <vt:variant>
        <vt:lpstr>Titres des diapositives</vt:lpstr>
      </vt:variant>
      <vt:variant>
        <vt:i4>9</vt:i4>
      </vt:variant>
    </vt:vector>
  </HeadingPairs>
  <TitlesOfParts>
    <vt:vector size="13" baseType="lpstr">
      <vt:lpstr>Thème Office</vt:lpstr>
      <vt:lpstr>Macintosh HD:Users:arlettesure:Documents:GROUPE FORMATION PROF PESSAC:TABLEAUDISPOSITIFS D%E2%80%99AIDES FINANCIERES POUR LES ECHANGES INTERNATIONAUX.docx!OLE_LINK1</vt:lpstr>
      <vt:lpstr>Macintosh HD:Users:arlettesure:Documents:GROUPE FORMATION PROF PESSAC:TABLEAUDISPOSITIFS D%E2%80%99AIDES FINANCIERES POUR LES ECHANGES INTERNATIONAUX.docx!OLE_LINK6</vt:lpstr>
      <vt:lpst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Arlette Sure</dc:creator>
  <cp:lastModifiedBy>jibe</cp:lastModifiedBy>
  <cp:revision>28</cp:revision>
  <cp:lastPrinted>2015-03-11T14:37:29Z</cp:lastPrinted>
  <dcterms:created xsi:type="dcterms:W3CDTF">2015-04-06T17:08:54Z</dcterms:created>
  <dcterms:modified xsi:type="dcterms:W3CDTF">2015-04-16T17:31:00Z</dcterms:modified>
</cp:coreProperties>
</file>