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4"/>
  </p:notesMasterIdLst>
  <p:sldIdLst>
    <p:sldId id="277" r:id="rId3"/>
    <p:sldId id="258" r:id="rId4"/>
    <p:sldId id="278" r:id="rId5"/>
    <p:sldId id="346" r:id="rId6"/>
    <p:sldId id="347" r:id="rId7"/>
    <p:sldId id="348" r:id="rId8"/>
    <p:sldId id="263" r:id="rId9"/>
    <p:sldId id="349" r:id="rId10"/>
    <p:sldId id="338" r:id="rId11"/>
    <p:sldId id="312" r:id="rId12"/>
    <p:sldId id="322" r:id="rId13"/>
    <p:sldId id="350" r:id="rId14"/>
    <p:sldId id="339" r:id="rId15"/>
    <p:sldId id="340" r:id="rId16"/>
    <p:sldId id="351" r:id="rId17"/>
    <p:sldId id="341" r:id="rId18"/>
    <p:sldId id="352" r:id="rId19"/>
    <p:sldId id="353" r:id="rId20"/>
    <p:sldId id="354" r:id="rId21"/>
    <p:sldId id="342" r:id="rId22"/>
    <p:sldId id="343" r:id="rId23"/>
    <p:sldId id="344" r:id="rId24"/>
    <p:sldId id="355" r:id="rId25"/>
    <p:sldId id="261" r:id="rId26"/>
    <p:sldId id="345" r:id="rId27"/>
    <p:sldId id="334" r:id="rId28"/>
    <p:sldId id="335" r:id="rId29"/>
    <p:sldId id="336" r:id="rId30"/>
    <p:sldId id="337" r:id="rId31"/>
    <p:sldId id="308" r:id="rId32"/>
    <p:sldId id="321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258"/>
          </p14:sldIdLst>
        </p14:section>
        <p14:section name="Créez votre présentation" id="{16378913-E5ED-4281-BAF5-F1F938CB0BED}">
          <p14:sldIdLst>
            <p14:sldId id="278"/>
            <p14:sldId id="346"/>
            <p14:sldId id="347"/>
            <p14:sldId id="348"/>
            <p14:sldId id="263"/>
            <p14:sldId id="349"/>
            <p14:sldId id="338"/>
            <p14:sldId id="312"/>
            <p14:sldId id="322"/>
            <p14:sldId id="350"/>
            <p14:sldId id="339"/>
            <p14:sldId id="340"/>
            <p14:sldId id="351"/>
            <p14:sldId id="341"/>
            <p14:sldId id="352"/>
            <p14:sldId id="353"/>
            <p14:sldId id="354"/>
            <p14:sldId id="342"/>
            <p14:sldId id="343"/>
            <p14:sldId id="344"/>
            <p14:sldId id="355"/>
            <p14:sldId id="261"/>
            <p14:sldId id="345"/>
            <p14:sldId id="334"/>
            <p14:sldId id="335"/>
            <p14:sldId id="336"/>
            <p14:sldId id="337"/>
            <p14:sldId id="308"/>
            <p14:sldId id="321"/>
          </p14:sldIdLst>
        </p14:section>
        <p14:section name="Enrichissez votre présentation" id="{E2D565D1-BA5E-44E6-A40E-50A644912248}">
          <p14:sldIdLst/>
        </p14:section>
        <p14:section name="Effectuez votre présentation" id="{71D59651-8EFA-4415-9623-98B4C4A8699C}">
          <p14:sldIdLst/>
        </p14:section>
        <p14:section name="Ce n’est pas tout 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66FF"/>
    <a:srgbClr val="9933FF"/>
    <a:srgbClr val="BC10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6980" autoAdjust="0"/>
  </p:normalViewPr>
  <p:slideViewPr>
    <p:cSldViewPr>
      <p:cViewPr varScale="1">
        <p:scale>
          <a:sx n="66" d="100"/>
          <a:sy n="66" d="100"/>
        </p:scale>
        <p:origin x="1476" y="48"/>
      </p:cViewPr>
      <p:guideLst>
        <p:guide orient="horz" pos="1888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00F830A1-3891-4B82-A120-081866556DA0}" type="datetimeFigureOut">
              <a:pPr/>
              <a:t>21/01/2015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8CC9574-A819-4FE4-99A7-1E27AD09ADC2}" type="slidenum"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5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01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2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5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56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94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9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7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99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03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2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5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dirty="0" smtClean="0"/>
              <a:t>Cliquez sur l'icône pour ajouter l'élément multimédia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dirty="0" smtClean="0"/>
              <a:t>Cliquez sur l'icône pour ajouter une image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21/01/2015</a:t>
            </a:fld>
            <a:endParaRPr kumimoji="0"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‹N°›</a:t>
            </a:fld>
            <a:endParaRPr kumimoji="0"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fr-FR" sz="3000" b="1" cap="all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dirty="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fr-F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fr-F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fr-F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fr-F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fr-F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fr-F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21/01/2015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6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hyperlink" Target="http://www.ofaj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hyperlink" Target="mailto:marine.cronier@jeunesambassadeurs-ofaj.org" TargetMode="External"/><Relationship Id="rId4" Type="http://schemas.openxmlformats.org/officeDocument/2006/relationships/hyperlink" Target="mailto:Helene.boignard@jeunesambassadeurs-ofaj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439744" cy="1828800"/>
          </a:xfrm>
        </p:spPr>
        <p:txBody>
          <a:bodyPr>
            <a:normAutofit fontScale="90000"/>
          </a:bodyPr>
          <a:lstStyle/>
          <a:p>
            <a:r>
              <a:rPr lang="fr-FR" sz="2400" b="0" dirty="0">
                <a:solidFill>
                  <a:srgbClr val="262626"/>
                </a:solidFill>
              </a:rPr>
              <a:t/>
            </a:r>
            <a:br>
              <a:rPr lang="fr-FR" sz="2400" b="0" dirty="0">
                <a:solidFill>
                  <a:srgbClr val="262626"/>
                </a:solidFill>
              </a:rPr>
            </a:br>
            <a:r>
              <a:rPr lang="fr-FR" sz="4400" b="0" dirty="0" smtClean="0">
                <a:solidFill>
                  <a:prstClr val="white"/>
                </a:solidFill>
              </a:rPr>
              <a:t>Journée de formation OFAJ – URAFA Nord Est </a:t>
            </a:r>
            <a:br>
              <a:rPr lang="fr-FR" sz="4400" b="0" dirty="0" smtClean="0">
                <a:solidFill>
                  <a:prstClr val="white"/>
                </a:solidFill>
              </a:rPr>
            </a:br>
            <a:r>
              <a:rPr lang="fr-FR" sz="4400" b="0" dirty="0" smtClean="0">
                <a:solidFill>
                  <a:prstClr val="white"/>
                </a:solidFill>
              </a:rPr>
              <a:t>Samedi </a:t>
            </a:r>
            <a:r>
              <a:rPr lang="fr-FR" sz="4400" b="0" dirty="0" smtClean="0">
                <a:solidFill>
                  <a:prstClr val="white"/>
                </a:solidFill>
              </a:rPr>
              <a:t>24 janvier 2015</a:t>
            </a:r>
            <a:endParaRPr lang="fr-FR" sz="4400" b="0" dirty="0"/>
          </a:p>
        </p:txBody>
      </p:sp>
      <p:pic>
        <p:nvPicPr>
          <p:cNvPr id="6" name="Picture 6" descr="Drapeau Fran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98" y="790032"/>
            <a:ext cx="1863734" cy="12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tatic.freepik.com/photos-libre/drapeau-allemand_25547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73690"/>
            <a:ext cx="1750691" cy="12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8025" y="5589240"/>
            <a:ext cx="40324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Hélène BOIGNARD &amp; Marine </a:t>
            </a:r>
            <a:r>
              <a:rPr lang="fr-FR" b="1" dirty="0" smtClean="0"/>
              <a:t>CRONIER</a:t>
            </a:r>
          </a:p>
          <a:p>
            <a:pPr algn="ctr"/>
            <a:r>
              <a:rPr lang="fr-FR" dirty="0" smtClean="0"/>
              <a:t>Jeunes Ambassadrices </a:t>
            </a:r>
            <a:r>
              <a:rPr lang="fr-FR" dirty="0" smtClean="0"/>
              <a:t>OFAJ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our la </a:t>
            </a:r>
            <a:r>
              <a:rPr lang="fr-FR" dirty="0" smtClean="0"/>
              <a:t>Région </a:t>
            </a:r>
            <a:r>
              <a:rPr lang="fr-FR" dirty="0" smtClean="0"/>
              <a:t>Nord – Pas-de-Calais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7" y="790032"/>
            <a:ext cx="1769936" cy="11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8864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400" b="1" dirty="0" smtClean="0">
                <a:solidFill>
                  <a:srgbClr val="BC1083"/>
                </a:solidFill>
              </a:rPr>
              <a:t>52 </a:t>
            </a:r>
            <a:r>
              <a:rPr lang="fr-FR" sz="2400" b="1" dirty="0">
                <a:solidFill>
                  <a:srgbClr val="BC1083"/>
                </a:solidFill>
              </a:rPr>
              <a:t>ans d’amitié franco-allemande : </a:t>
            </a:r>
            <a:endParaRPr lang="fr-FR" sz="2400" b="1" dirty="0" smtClean="0">
              <a:solidFill>
                <a:srgbClr val="BC1083"/>
              </a:solidFill>
            </a:endParaRPr>
          </a:p>
        </p:txBody>
      </p:sp>
      <p:pic>
        <p:nvPicPr>
          <p:cNvPr id="4098" name="Picture 2" descr="UNE 50 journées d'actions - 50 Aktionst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66" y="2213919"/>
            <a:ext cx="45596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376" y="1124744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 travers cette opération de grande envergure, il s’agit de montrer le </a:t>
            </a:r>
            <a:r>
              <a:rPr lang="fr-FR" b="1" dirty="0"/>
              <a:t>dynamisme</a:t>
            </a:r>
            <a:r>
              <a:rPr lang="fr-FR" dirty="0"/>
              <a:t> et la </a:t>
            </a:r>
            <a:r>
              <a:rPr lang="fr-FR" b="1" dirty="0"/>
              <a:t>diversité</a:t>
            </a:r>
            <a:r>
              <a:rPr lang="fr-FR" dirty="0"/>
              <a:t> du réseau des partenariats franco-allemands et européens et de </a:t>
            </a:r>
            <a:r>
              <a:rPr lang="fr-FR" b="1" dirty="0"/>
              <a:t>sensibiliser</a:t>
            </a:r>
            <a:r>
              <a:rPr lang="fr-FR" dirty="0"/>
              <a:t> de nouveaux publics.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81930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Les programmes OFAJ pour apprendre l’allemand en s’amusant! </a:t>
            </a:r>
            <a:endParaRPr lang="fr-FR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endParaRPr lang="fr-F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les moins de 18 ans 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63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Rencontres de jeunes: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980728"/>
            <a:ext cx="6840760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Programme Brigitte SAUZAY</a:t>
            </a:r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L’échange fonctionne sur le principe de réciprocité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3 mois consécutifs dans le pays partenaire (2 mois pour les élèves de 4</a:t>
            </a:r>
            <a:r>
              <a:rPr lang="fr-FR" sz="2000" baseline="30000" dirty="0" smtClean="0"/>
              <a:t>ème)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Pour les élèves de la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à la 1</a:t>
            </a:r>
            <a:r>
              <a:rPr lang="fr-FR" sz="2000" baseline="30000" dirty="0" smtClean="0"/>
              <a:t>ère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Programme scolaire et hébergement en famille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4149079"/>
            <a:ext cx="6696744" cy="2246769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Programme VOLTAIRE</a:t>
            </a: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L’échange fonctionne sur le principe de réciprocité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6 mois consécutifs dans le pays partenaire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Pour les élèves de la 3</a:t>
            </a:r>
            <a:r>
              <a:rPr lang="fr-FR" sz="2000" baseline="30000" dirty="0" smtClean="0">
                <a:solidFill>
                  <a:srgbClr val="7030A0"/>
                </a:solidFill>
              </a:rPr>
              <a:t>ème</a:t>
            </a:r>
            <a:r>
              <a:rPr lang="fr-FR" sz="2000" dirty="0" smtClean="0">
                <a:solidFill>
                  <a:srgbClr val="7030A0"/>
                </a:solidFill>
              </a:rPr>
              <a:t> à la 2</a:t>
            </a:r>
            <a:r>
              <a:rPr lang="fr-FR" sz="2000" baseline="30000" dirty="0" smtClean="0">
                <a:solidFill>
                  <a:srgbClr val="7030A0"/>
                </a:solidFill>
              </a:rPr>
              <a:t>nde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Programme scolaire et hébergement en famille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Rencontres de jeunes :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69" y="1340768"/>
            <a:ext cx="755332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Job / Stage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980728"/>
            <a:ext cx="6840760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Programme JOB DANS LA VILLE JUMELEE </a:t>
            </a:r>
            <a:endParaRPr lang="fr-FR" sz="2000" b="1" dirty="0" smtClean="0"/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Job ou stage dans la ville ou la région jumelée en Allemagne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Au sein d’une entreprise, d’une institution ou d’une administration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4 semaines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Bourse de 300 euros pour 4 semaines*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4149079"/>
            <a:ext cx="6696744" cy="2169825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BOURSE POUR STAGE PRATIQUE EN ALLEMAGNE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Dans le cadre d’un apprentissage ou d’une formation professionnelle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300 euros par mois (maximum 3 mois)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16-30 ans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348343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Apprentissage de l’Allemand :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58229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74466" y="1628800"/>
            <a:ext cx="6840760" cy="216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Programme </a:t>
            </a:r>
            <a:r>
              <a:rPr lang="fr-FR" sz="2000" b="1" dirty="0" smtClean="0"/>
              <a:t>TELE-TANDEM : </a:t>
            </a:r>
            <a:endParaRPr lang="fr-FR" sz="2000" b="1" dirty="0" smtClean="0"/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Un français et un allemand s’apprennent mutuellement leur langue respective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Niveau linguistique égal ou supérieur à A2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1 à 3 semaines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140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Engagement: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980728"/>
            <a:ext cx="6840760" cy="2477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PROJET INDIVIDUEL</a:t>
            </a:r>
            <a:endParaRPr lang="fr-FR" sz="2000" b="1" dirty="0" smtClean="0"/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Bourse de voyage offrant la possibilit</a:t>
            </a:r>
            <a:r>
              <a:rPr lang="fr-FR" sz="2000" dirty="0" smtClean="0"/>
              <a:t>é de réaliser le projet de son choix en Allemagne sur un thème d’actualité, des faits historiques, politiques, économiques ou culturels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2 à 4 semaines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Bourse de 150 euros pour 2 semaines, 300 pour ¾ semaines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4149079"/>
            <a:ext cx="6696744" cy="1785104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BAFA – </a:t>
            </a:r>
            <a:r>
              <a:rPr lang="fr-FR" sz="2000" b="1" dirty="0" err="1" smtClean="0">
                <a:solidFill>
                  <a:srgbClr val="7030A0"/>
                </a:solidFill>
              </a:rPr>
              <a:t>Juleica</a:t>
            </a:r>
            <a:r>
              <a:rPr lang="fr-FR" sz="2000" b="1" dirty="0" smtClean="0">
                <a:solidFill>
                  <a:srgbClr val="7030A0"/>
                </a:solidFill>
              </a:rPr>
              <a:t> 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Formation franco-allemande pour des animateurs de rencontres de jeunes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A partir de 17 ans 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Engagement: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980728"/>
            <a:ext cx="684076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CHANTIERS</a:t>
            </a:r>
            <a:endParaRPr lang="fr-FR" sz="2000" b="1" dirty="0" smtClean="0"/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Missions d’intérêt général organisées par des associations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16-25 ans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2-3 semaines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993803" y="3573016"/>
            <a:ext cx="6696744" cy="2939266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VOLONTARIAT FRANCO-ALLEMAND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Service civique de 10 à 12 mois effectué en Allemagne pour une mission d’intérêt général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association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Établissement scolaire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18-25 ans </a:t>
            </a:r>
            <a:endParaRPr lang="fr-FR" sz="2000" dirty="0">
              <a:solidFill>
                <a:srgbClr val="7030A0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fr-FR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les plus de 18 ans 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8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0711" y="1557456"/>
            <a:ext cx="2180844" cy="2708434"/>
            <a:chOff x="750711" y="1557456"/>
            <a:chExt cx="2180844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50711" y="2304752"/>
              <a:ext cx="2180844" cy="1340314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Notre vécu franco-allemand </a:t>
              </a:r>
              <a:endParaRPr lang="fr-FR" sz="2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2068" y="1620692"/>
            <a:ext cx="2063189" cy="2708434"/>
            <a:chOff x="3560168" y="1591943"/>
            <a:chExt cx="2063189" cy="2708434"/>
          </a:xfrm>
        </p:grpSpPr>
        <p:sp>
          <p:nvSpPr>
            <p:cNvPr id="4" name="Oval 3"/>
            <p:cNvSpPr/>
            <p:nvPr/>
          </p:nvSpPr>
          <p:spPr>
            <a:xfrm>
              <a:off x="3560168" y="1957983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24529" y="2590639"/>
              <a:ext cx="1998828" cy="7920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000" b="1" dirty="0" smtClean="0">
                  <a:solidFill>
                    <a:schemeClr val="lt1"/>
                  </a:solidFill>
                </a:rPr>
                <a:t>Présentation générale de l’OFAJ</a:t>
              </a:r>
              <a:endParaRPr lang="fr-FR" sz="20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5624" y="2700117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000" b="1" dirty="0" smtClean="0">
                  <a:solidFill>
                    <a:schemeClr val="lt1"/>
                  </a:solidFill>
                </a:rPr>
                <a:t>Programmes OFAJ </a:t>
              </a:r>
              <a:endParaRPr lang="fr-FR" sz="2000" b="1" dirty="0">
                <a:solidFill>
                  <a:schemeClr val="lt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348343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Dans quelques années…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656" y="1412776"/>
            <a:ext cx="6912768" cy="370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Octroi de bourses pour : </a:t>
            </a:r>
            <a:endParaRPr lang="fr-FR" sz="2000" b="1" dirty="0" smtClean="0"/>
          </a:p>
          <a:p>
            <a:endParaRPr lang="fr-FR" sz="20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Cours intensifs d’allemand avant le stage ou le job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Recherches documentaires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Les étudiants des conservatoires supérieurs de musique et écoles d’art dramatique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Les étudiants d’écoles d’art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PROMOBIL : réalisation d’un projet professionnel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18 à 30 ans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 smtClean="0"/>
              <a:t>300 euros par mois (maximum 6 mois)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104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154" y="21836"/>
            <a:ext cx="7391401" cy="5268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656" y="696750"/>
            <a:ext cx="7488832" cy="5863144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Etudier/Travailler :</a:t>
            </a:r>
          </a:p>
          <a:p>
            <a:endParaRPr lang="fr-FR" sz="20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Aide à la recherche de stages ou </a:t>
            </a:r>
            <a:r>
              <a:rPr lang="fr-FR" sz="2000" dirty="0" smtClean="0">
                <a:solidFill>
                  <a:srgbClr val="7030A0"/>
                </a:solidFill>
              </a:rPr>
              <a:t>d’emplois (Petites annonces)</a:t>
            </a:r>
            <a:endParaRPr lang="fr-FR" sz="20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PRAXES : le stagiaire franco-allemand bénéficie d’un statut juridique particulier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Echanges entre centres de formations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Séminaires universitaires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Travail chez le partenaire : Travailler dans une association de jeunesse, un école maternelle en Allemagne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Volontariat franco-allemand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Chantiers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Devenir animateur interculturel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BAFA-JULEICA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Stages d’animateur-interprète</a:t>
            </a:r>
          </a:p>
        </p:txBody>
      </p:sp>
    </p:spTree>
    <p:extLst>
      <p:ext uri="{BB962C8B-B14F-4D97-AF65-F5344CB8AC3E}">
        <p14:creationId xmlns:p14="http://schemas.microsoft.com/office/powerpoint/2010/main" val="31617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99849" y="2581509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Programmes OFAJ </a:t>
            </a:r>
            <a:endParaRPr lang="fr-FR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6" y="348343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L’OFAJ, un « booster » d’opportunités…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46" y="836712"/>
            <a:ext cx="7108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62412"/>
            <a:ext cx="328612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46" y="3254123"/>
            <a:ext cx="32734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4" y="5479942"/>
            <a:ext cx="58467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convaincre un jeune de découvrir la culture allemande?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79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28598"/>
            <a:ext cx="7391401" cy="457201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Comment convaincre les jeunes? Vaincre les préjugés!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65" y="881063"/>
            <a:ext cx="68389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 atout professionnel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75656" y="863132"/>
            <a:ext cx="4608512" cy="1773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Avec 90 millions de locuteurs, l’Allemand est </a:t>
            </a:r>
            <a:r>
              <a:rPr lang="fr-FR" sz="2800" b="1" dirty="0"/>
              <a:t>la langue la plus parlée</a:t>
            </a:r>
            <a:r>
              <a:rPr lang="fr-FR" b="1" dirty="0"/>
              <a:t> </a:t>
            </a:r>
            <a:r>
              <a:rPr lang="fr-FR" dirty="0"/>
              <a:t>en </a:t>
            </a:r>
            <a:r>
              <a:rPr lang="fr-FR" dirty="0" smtClean="0"/>
              <a:t>Europe ! 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211960" y="3789040"/>
            <a:ext cx="4248472" cy="192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qui est rare est recherché : l’Allemand constitue un </a:t>
            </a:r>
            <a:r>
              <a:rPr lang="fr-FR" sz="2400" b="1" dirty="0" smtClean="0"/>
              <a:t>atout sur le CV </a:t>
            </a:r>
            <a:r>
              <a:rPr lang="fr-FR" b="1" dirty="0" smtClean="0"/>
              <a:t>! </a:t>
            </a:r>
          </a:p>
          <a:p>
            <a:pPr algn="ctr"/>
            <a:r>
              <a:rPr lang="fr-FR" dirty="0" smtClean="0"/>
              <a:t>Une langue permettant de faire la différence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2276475" cy="20097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2126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 atout professionnel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75656" y="863132"/>
            <a:ext cx="4536504" cy="1773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L’Allemagne est la 4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sz="2400" dirty="0" smtClean="0"/>
              <a:t>puissance mondiale</a:t>
            </a:r>
            <a:r>
              <a:rPr lang="fr-FR" dirty="0" smtClean="0"/>
              <a:t>!</a:t>
            </a:r>
          </a:p>
          <a:p>
            <a:pPr algn="ctr"/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partenaire économique de la </a:t>
            </a:r>
            <a:r>
              <a:rPr lang="fr-FR" smtClean="0"/>
              <a:t>France! 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88024" y="3645024"/>
            <a:ext cx="4104456" cy="192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1963 – 2013 : 50 ans d’</a:t>
            </a:r>
            <a:r>
              <a:rPr lang="fr-FR" sz="2400" dirty="0" smtClean="0"/>
              <a:t>amitié franco-allemande</a:t>
            </a:r>
            <a:r>
              <a:rPr lang="fr-FR" dirty="0" smtClean="0"/>
              <a:t>! (Traité de l’Elysée)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13" y="685801"/>
            <a:ext cx="1951112" cy="19511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09" y="3284984"/>
            <a:ext cx="3368216" cy="22398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Une langue « stratégique »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75656" y="863132"/>
            <a:ext cx="4536504" cy="1773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L’Allemand : un apprentissage complexe ? </a:t>
            </a:r>
          </a:p>
          <a:p>
            <a:pPr algn="ctr"/>
            <a:r>
              <a:rPr lang="fr-FR" dirty="0" smtClean="0"/>
              <a:t>Une langue bien plus </a:t>
            </a:r>
            <a:r>
              <a:rPr lang="fr-FR" sz="2800" b="1" dirty="0" smtClean="0"/>
              <a:t>simple</a:t>
            </a:r>
            <a:r>
              <a:rPr lang="fr-FR" sz="2400" dirty="0" smtClean="0"/>
              <a:t> </a:t>
            </a:r>
            <a:r>
              <a:rPr lang="fr-FR" dirty="0" smtClean="0"/>
              <a:t>et </a:t>
            </a:r>
            <a:r>
              <a:rPr lang="fr-FR" sz="2800" b="1" dirty="0" smtClean="0"/>
              <a:t>logique</a:t>
            </a:r>
            <a:r>
              <a:rPr lang="fr-FR" dirty="0" smtClean="0"/>
              <a:t> qu’il n’y paraît! 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88024" y="3645024"/>
            <a:ext cx="4104456" cy="192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ouverture sur l’</a:t>
            </a:r>
            <a:r>
              <a:rPr lang="fr-FR" sz="2800" b="1" dirty="0" smtClean="0"/>
              <a:t>Europe</a:t>
            </a:r>
            <a:r>
              <a:rPr lang="fr-FR" dirty="0" smtClean="0"/>
              <a:t> et ses autres langues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34783"/>
            <a:ext cx="2457450" cy="1866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86" y="3189401"/>
            <a:ext cx="2558490" cy="22187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Une langue « stratégique »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75656" y="863132"/>
            <a:ext cx="4536504" cy="1773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L’apprentissage d’une </a:t>
            </a:r>
            <a:r>
              <a:rPr lang="fr-FR" sz="2800" b="1" dirty="0" smtClean="0"/>
              <a:t>culture riche ! </a:t>
            </a:r>
            <a:endParaRPr lang="fr-F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63132"/>
            <a:ext cx="1270721" cy="16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92" y="3077631"/>
            <a:ext cx="1223074" cy="13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62" y="4857750"/>
            <a:ext cx="1271860" cy="1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48" y="3356991"/>
            <a:ext cx="1152697" cy="13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71799"/>
            <a:ext cx="1158862" cy="135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4" y="4708648"/>
            <a:ext cx="1261356" cy="15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17" y="4708649"/>
            <a:ext cx="1297912" cy="16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30" y="3040424"/>
            <a:ext cx="1905258" cy="125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7" y="4857750"/>
            <a:ext cx="1158243" cy="14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72400" y="602128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103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fr-FR" sz="3200" b="1" dirty="0" smtClean="0">
                <a:solidFill>
                  <a:prstClr val="white"/>
                </a:solidFill>
              </a:rPr>
              <a:t>Pourquoi choisir l’Allemand ? 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 nombreux moyens pour un meilleur apprentissage :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75656" y="863131"/>
            <a:ext cx="3551684" cy="1773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Echanges, séminaires, études, rencontres interculturelles…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72400" y="602128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25" y="1557167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13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29" y="3606527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1562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05338"/>
            <a:ext cx="1259582" cy="15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Notre vécu franco-allemand!</a:t>
            </a:r>
            <a:endParaRPr lang="fr-F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r-F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questions?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7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03339"/>
            <a:ext cx="5544616" cy="64260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97403" y="1412776"/>
            <a:ext cx="351043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Hélène BOIGNARD &amp; Marine </a:t>
            </a:r>
            <a:r>
              <a:rPr lang="fr-FR" sz="1400" b="1" dirty="0" smtClean="0">
                <a:solidFill>
                  <a:srgbClr val="002060"/>
                </a:solidFill>
              </a:rPr>
              <a:t>CRONIER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Jeunes Ambassadrices </a:t>
            </a:r>
            <a:r>
              <a:rPr lang="fr-FR" sz="1400" dirty="0">
                <a:solidFill>
                  <a:srgbClr val="002060"/>
                </a:solidFill>
              </a:rPr>
              <a:t>OFAJ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pour la </a:t>
            </a:r>
            <a:r>
              <a:rPr lang="fr-FR" sz="1400" dirty="0" smtClean="0">
                <a:solidFill>
                  <a:srgbClr val="002060"/>
                </a:solidFill>
              </a:rPr>
              <a:t>Région </a:t>
            </a:r>
            <a:r>
              <a:rPr lang="fr-FR" sz="1400" dirty="0">
                <a:solidFill>
                  <a:srgbClr val="002060"/>
                </a:solidFill>
              </a:rPr>
              <a:t>Nord – </a:t>
            </a:r>
            <a:r>
              <a:rPr lang="fr-FR" sz="1400" dirty="0" smtClean="0">
                <a:solidFill>
                  <a:srgbClr val="002060"/>
                </a:solidFill>
              </a:rPr>
              <a:t>Pas-de-Calais</a:t>
            </a:r>
          </a:p>
          <a:p>
            <a:pPr algn="ctr"/>
            <a:endParaRPr lang="fr-FR" sz="1400" dirty="0" smtClean="0">
              <a:solidFill>
                <a:srgbClr val="002060"/>
              </a:solidFill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  <a:hlinkClick r:id="rId4"/>
              </a:rPr>
              <a:t>h</a:t>
            </a:r>
            <a:r>
              <a:rPr lang="fr-FR" sz="1400" dirty="0" smtClean="0">
                <a:solidFill>
                  <a:srgbClr val="002060"/>
                </a:solidFill>
                <a:hlinkClick r:id="rId4"/>
              </a:rPr>
              <a:t>elene.boignard@jeunesambassadeurs-ofaj.org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endParaRPr lang="fr-FR" sz="1400" dirty="0" smtClean="0">
              <a:solidFill>
                <a:srgbClr val="002060"/>
              </a:solidFill>
            </a:endParaRPr>
          </a:p>
          <a:p>
            <a:pPr algn="ctr"/>
            <a:r>
              <a:rPr lang="fr-FR" sz="1400" dirty="0" smtClean="0">
                <a:solidFill>
                  <a:srgbClr val="002060"/>
                </a:solidFill>
                <a:hlinkClick r:id="rId5"/>
              </a:rPr>
              <a:t>marine.cronier@jeunesambassadeurs-ofaj.org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685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56612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7"/>
              </a:rPr>
              <a:t>www.ofaj.org</a:t>
            </a:r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fr-FR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Vécu franco-allemand : témoignages de 2 jeunes tombées amoureuses de l’Allemagne! </a:t>
            </a:r>
            <a:endParaRPr lang="fr-FR" sz="2800" dirty="0"/>
          </a:p>
        </p:txBody>
      </p:sp>
      <p:pic>
        <p:nvPicPr>
          <p:cNvPr id="1026" name="Picture 2" descr="http://www.ofaj.org/sites/default/files/images/Juniorbotschafter_Boignard_2_0.topmeldu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7299"/>
            <a:ext cx="29718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marine croni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ésultat de recherche d'images pour &quot;marine cronie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data:image/jpeg;base64,/9j/4AAQSkZJRgABAQAAAQABAAD/2wCEAAkGBxQQERUUEBQUFBUWFBQUFhUUFBQUFRQUFBUXFxQVFhQYHCggGBolHBUUITEhJSkrLi4uFx8zODMsNygtLisBCgoKDg0OGhAQGiwkHSUsLCwsLCwsLCwsLCwsLCwsLCwsLCwsLCwsLCwsLCwsLCwsLCwsLCwsLCwsLCwsLCwsLP/AABEIAPUAowMBIgACEQEDEQH/xAAcAAABBQEBAQAAAAAAAAAAAAAAAQIDBAcFBgj/xABHEAABAwEEBgYFCQYEBwAAAAABAAIRAwQSITEFB0FRYXEGIoGRobETMkLB8BQjUlRyk9Hj8RdEYpTT4RUzZLIlY3OCg6Kj/8QAGQEAAgMBAAAAAAAAAAAAAAAAAAQBAgMF/8QAKREAAgIBAwQCAQQDAAAAAAAAAAECEQMhMVEEEhNBIjKxQmGBwQUzcf/aAAwDAQACEQMRAD8A1RKhLCCQCVCVAAEqEiAFQhCAFSErn6V0o2i0kkLwOlNYzWGGGfjeVVySLKLZp0oWUWXWS+cmHmu7YdYTMPTUy0b2m94FR3onsZ7pCp6N0pStLb1F7XDgcRzGxXVcqNSpUIAahOSQgBqEsIhAFyzDqjt80JbN6o7fNCCCjCEsIQAQlQlQAhQlQgAXL0xpVtBjnOmGgk4geJXTqGATwWQa0dNm8KLTkJf9o5BVk6LJWcbph0vfauqxtxsnbJPNeIrUXEzmujo+iajs8J2L12jdFsiICwlPt3GIY+7Y8PZ6bvo90grsWCrhBPY7Mcivajo81wwCq1+jIjEHmsvKmbeBo49nqPpPD6L3U3jEEHA/iFo/Q7pyLQRRtQFOtsPs1OPArO7Xo40vVJI3blWEuhzTD29Zp3xmPctYz4MZ4+T6ECIXB6GaZFqs7Xe0BB5jMFegTCdizVDUJYQpIGoTkQgC3Z/VHb5pEtn9UdvmhAFJKhKEAAQUoQgBqAgoQBV0tVuUXu3NJ7l85dJrYalV7jnJM8Sf1X0H0pqBtkrE/Qd5L5r0i7P7Y8P1VJbl47Hd0HRhghez0RSyXjNE1LoEr2Fi0nSpjrOx4Y+STnbH8bSR6yz0xCstpg5rz9h6S0HENDxK9JTe1wVO1rc17k9jlaU0Myo0wIKz7SFkNB54Gew4H3LRdKaaoWfCo8A7BtXjukNvo14dTJxBBkEcjipSa1KTaar2XdX1u9DaH0/ZeQ4bpOa1lplYjoKrdtFI7Cbvfl8cFtFifLU3iYhlVEyE6EQtjIahLCIQBaoeqO3zQigOqPjahAFNKEJUACEoQgBiROSQgDyWs61ejsDwPaLW9k4rAbbi/m6fJbdrhqRZGjfUA9/uWIWpnWB7VlJ6msVoeh0VZDUAAXROkK9I3aNINges5pg8BHvVfonWxWh2Gi0tmMUs5U9R2MLRybBTqVqLatZtO8ZkBkFo3yupoW3kgtdnjHJWbVR6h2ACTuwXF0G/0lUjIbJwlVk7NIQ7dGQafs9a8KlO6cdrQSBshcbSFeu5xY/5ymIIqXCyDGIg8VoFnoyXDAwmaWsYdReI9k9+xHeqqiHj1uzNaFS66NrSCOxbhoG0elo03j2mhYFXqdZrgtc1c2yaFw7HGOGRI8VrieonmWh7RCcEQmxYahLCIQBYo+qPjahLRyHxtQggphKhKgkEFCFADUkJyRSBm2uN806LN7ye4R71kTzL6jRuw7MFq+tN16qwfRaT3rKHU5cQc3Ngb7ziQ0TzWL1ZstEjp9HKkOHFaXom0gDFZP0UtAIE5grVdGMa9vGEpm0Y9glcToW6uKjCzY4QY4rmWfQJLmvDj1RAx2cRkorbTLHh0uLYgtmIzxBHYuzZnWeAS2sJM4FxkRlgcURRo/8AglCl6EG6TMziZ7FHpXSMUHu3NPfCY2mypVBY0tY0ZEnrE/SXJ6cWttKiGtwvODfGSqNfKiZOlqZ5Yny0A5j4961DoA4tpteDk4AjfI2+KzF7blTgQPLFal0GpgtLRkW3u4Ajxvd6YX2EZfU0tgwSopmQOQToTgoNQlhEIAnpZIRSyQggqIQlAUEgAgpyIQAxIUpQpAyzWi8NqN3lvvJXiNBWZlSoRUkNf1JBAjAn2hhz4r0es+3h9oLQZu4dwH914OtpQspua0CTk7a3eRxS9/IY/Sc6i+5XeaYutvGGgkgNBwx24LQujmmwQATBXj7DYg54O9oXbZoY5tkLPLTNcNxR76g9tXP9F0qWjWkYOIG6c14Ow069My0yu5Qt9cDIDvWFUNKTO5XLKDSSQAMySFlPSLTBtloJb/lsADeOOLlc6aaQqPLWF2GJIGAOwBcPRDAX47QPNaxhSswyZO50XbZS6zOUdwC0LVtXkgbg4HldP4Lw9TE47HeBXqdX1a5aXt2FpI7RHvRHdGctmbLRHVHIeScnAIhPCY1InpIQBLTyQinklQQVAEoCUBKAgkQBKQlhcjT3SWz2IfP1GtJybm88mjFFWB1Lq890004LHQJkBzpDZ8T2Lxtr1ql7i2z0pHs3nQT2LwXSvpJVttVpqmAMA3HDHFUyXHRl4K9Sppa0l7ySSScZOZJ2riV24FdNzAHY7lz65kxsWETaR1tAv69Mb2kdy0CyUMFm+iPWp8CtU0YyQOKxy7m+HYkpUEtdkNK6DaCq6XbdYsbGPRmHSapNUuGTWnt4LlWB0FvZ+KvdIcalwbyXck6hZLt0nn3Jm/iJ18mXXnE8Wz2rrdFKpFpoEbXBjvsuwM965Vm67wN47jt9y7HRu1Ns9pBqjqNc2Z+g7A90Kq3Jexu9ndLRO4KSFBYHtcwFhvNjAzMjZirCeQkNKROKRSBJTyQhmSEEFdOAQAvL6xekn+H2NzmmKtT5ukNt4jF3YPcpSsGee6fayBZnOoWOHVRIfUOLaZ2hoyLvJZBa7bUruL6ri5xzLjJKqUyXEzmcST71ZawQn8eJRQvKbbIw+6ZGajNW9UBeeP8AZSuaqNY4zuIS3WR2N+nkdDSjodOw4KgKk3ic9iv2tt6k124keGC511c5bDb3OnoV3zrBmCYWu6MYRAcOXFZDoEgWin/1Gea3ChTELLItTfDsXWMELj6dYTls8107NULninheMwTgDHvUFoYSTe2GI96yrSzVPWjItM0oqPO2Lvef1UrCDTM5gGOwf2XT6WWGCTxJ7slRoswAPtNwO45fHNXvYzcasq6Mq3aoOwEd21dLSwaTnAcSPeCuVZaZYTezBAPkptJSSRsB79ymvkUvQ0HVn0jdSqiy1ndV3+WTsd9GdxWrL5lsdsIe0SZBBY7aCDhivoPonpf5XZmVD63qv+03P8U1il6FssfZ10kJxSLYyHsySJzMkiCCGF8+a29PfKreWNM06ANNsZF3tnvw7FtnS7TAsVjrVicWtIZxe7Bo718u3y50uMkkknaScyVvgjbspkdImoYO5g/Hip6hgquBDgeYU1owEroJaCreo943KhaGAzuEK49+GGceG9UHY4RjGJ4Ln9ZL0hvp1pZ0GVQ6mW7oIVX0ePYks56x4iORVp9OATv8ti5uzHFqQWGqWuBGwg9xWm6P6dUoiqx7TvHWCziz0I81alO9P00MqbkYZc8sdKJq9DpVY3x860H+Nrm+JEeKu/4pQcMKtM8nt/FY6ISwFo/8bB7NkLr5rdI0PpDVoOab1RmP8QmV42nXbNyZx6p2T+BXLc0KvSqQf+7Dgdiwy9AsatOzSHVvI6ao7dAhzoO+ORH9ktohz+Bb4yVVsTrxLtwI7dnmpbQ+KmGUNhIta0MJ6Fd1LrQcwZ7FpeqfTFyrUoOODodjvjMLPq1nLocN3eF2uijg2vJGLbj8JButI9I3De0la43evBSa9G/pIUFjYLoLXOLSARJnA5YqwmhUc3JCGoQQYzr501jRsrTgAatTmcKY/wBx7lk1ELtdPdJ/KtIWh8yPSOY37NM3R5FcimE9gjSF8jH1Blz80toPVPJFYdXtHmo7SYaUzsmYe0LZqpvCMRcxHBPr1GRdaMTm4+SLLDWDfHW/AJGWWXAOPE8Cdi5XUbd3P9HRw6fHgiaJkjgfGF1KThcvO2e5UKhDT1dgjxUdqtEgMakmrdDKdFqnVvKRveqthGCtBdvpYpY6Ob1DuY8FOTQUoKZowEJVd9OR2qwmQs8sbRfHKmSWUkk3drYI/iGKnpODiZzieYVajULHBzTtEjerVoILg9ojhunYuL1GFxlfo6eHJ3Ki7ZasXYMhen6B2E1baS0T8zU5Au6ontPgvGaMk3xsBBbPFarqmZNWq7/lgf8Ass8L7ZNconKrjZo9koejptYPZaG9whSpyRMi4oCEBCCD47c4kknGTieKsUwq7BirdILpY1oKz3H1vVPLyxUFbIFWnjDsVB56o5LYyYWOuC6SMtnFXwerPtFcvRnrOHDDmuq5wIEbMFyZxcp0dGMko2UTSOI35cVNSsZDZdx7E57+sD8BONck8Bgs8uJqVIvjmnG2Ps7IBlStCSmMPFSBdfBBqGpz80rmACWEqWFsZDCExylJUcIoLIw2VJUeWidkZJzG4pazJYeSXz4oyg7NsWRqSodZamBP0h5LVtUdqBqVBtLG+BxWSWRoDSDsPmFpuqal8+XA4ho5EbR5LhRXyR1ZfVmwIQEqaFQCEBKgg+OqSu0wqtONuCtUnDeurBaCcmOeVQpuzB3lW671zb/XjfBVpOqKLULSwsdIwUlOtMN358gorSSBByS6OZgXHbgFg4pzo1UmoWXzmpcAq9nMy7sClGJxTKSepi5NaFgOlOCY3JOCuVJL2CC5RhNc5AWPLkrVDfUrHIAla5SVfUO+D5KHaFL9IcD5KJK00TF6playulbLqcsXzT3uEEP6p3tLQHDvasaoi5kvovVvZwzRtCPaaXHiSTK40+n8erOks3cqR6ZCVCqQCEIQB8gtCf6NInBy66QjY001zLU4FxJyOA5hdUmMVxb8tIOYMquV7InHu2LVcXXWjE5K2/CKbczhyG0qtYWxL3ditWBpcS87cuSzhb/n8F5afx+S0GxAGzBSMCiadpU1NNIWHnvTmpAnypJoQBMcE6UFAEF5TMUJKmoIQMsBvWCZSqYFTEY9ip0z1DzCJBEkGJX010RYG2KzhuA9EzyXzJROK+nOitobUsdBzMAaTMN0CD4hI9WtENYdzrIQhIjAIQhAHyKWc0w9qCTvPgkHPvC7RzrI7VWugcT8FU6jQTO9S2+TA5qgXlogpfJLXXY1xx003JqrrxDG/AXROAAHJU9HUoBeduSttMYlXxL9TIyP0iSMQO0qcBQURhJzKmiFqjMlASwmNSqUAqQodh+KRykhkMqaz+9VKiuWY5KEDLlXAHkfJUAeoOJV60YNd9krm1cm8vjyUNkonoYlfROq8/8ADKEmcH9nXOC+cqTgvoXVNb21dHta0QaTix2EAkw4Eb8HBK9V9EMYdz2aEIXPGQQhCAPkEyUkxipnBQVzk36Rjs2rtXSs5vsr1fpHkFTFO+6Nm1Wra/EAJ9ClcCwku50axdKx5jIZJQ28Q3YMSmF0Ce5S2enAk5nNa/sU/csHOEoPxtTCnhWIHyhICg4KUQKCmvclam1nfop9EeyrUPmrtlzwVF2au2NVW5Zlu2nqu5QuZWZLuwLp231e0LmOxccT2KGWJaVLktw1IPPyau0kwKrSBsEsEx3LEKI+MltOo296G0ZXb7PtTd8ohL9R/rZri+xp6EIXOGgQhCAMFOq4/Wh9wf6qjOqw3gflYwB/d9//AJUITbzT5MPHHghGqgyT8rEn/T5f/VSHVUfrY/lz/VQhVWWa9lnCI0aqSXCbWMNnyf8ANU/7Lj9bH8v+ahClZp8kPHHgUarz9aH3H5qf+zE/Wh9x+ahCt558keOPAfsxP1ofcfmoOrE/Wh9wf6qEKfPPkjxx4FZqyP1ofcH+qmVNV5P70PuPzUIR58nP4DxR4IHaqz9bH8uf6qtUNWJb+9D7j81CFVZp8kvHHgntGrcn96H3H5iqM1XEfvQ/l/zUiEeafIeOJMNWP+pb9x+atB1b9GBYW1T6T0jnECbpYA0DK7eO3akQqZMspRpstGCTPaoQhLmoIQh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data:image/jpeg;base64,/9j/4AAQSkZJRgABAQAAAQABAAD/2wCEAAkGBxQTEhUUExQVFhQUFB0WGRYXGBUUFxgWHRgdGBwYHBYYHCggGBwmHB0XIzEhJSkrLi4uFx8zODMsNygtLiwBCgoKDg0OGhAQGCskHiUvLCwsLCwsLDgsLCwsLCwsLCwsLCwsLCwrLCwsLCwsLCwsLCwsLDcsLCw3LCwsNysrLP/AABEIAJQAcAMBIgACEQEDEQH/xAAcAAABBQEBAQAAAAAAAAAAAAAGAwQFBwgAAgH/xAA/EAABAgIGBgYHCAIDAQAAAAABAAIDEQQFEiExQQZRYXGBsQcTInPB8DIzNXKRobIjJDRCUmLR4SXxdJLCFP/EABkBAAMBAQEAAAAAAAAAAAAAAAIDBAEABf/EACIRAAICAgMAAwEBAQAAAAAAAAABAhEDMQQSIRMiMkEzI//aAAwDAQACEQMRAD8AuSuT9i/d4hDcTFEddeoie74oaeUEjitukpv3iCdcIj4OQi/Aoy6T2/aUY/tePm1Bpbcosy+x63Ff/NHQxOW5KWm2XDGd1y8VfQXx4gYzidQRc/QJ1iYd2hlkf4WpKOzZZJS1oDn0gkWRcNv8p7QGBxsklrsgTMFfKZU7mkiRDhiCpCrKvtNExhnt85pjfhO7v0+soJa68EHKRx460PVtBdDihxvDhjxVhw2BrQIuHozw3FM64oLXNs3domXvDxXRM+VqlYE6RxG9XDAcZll4dO6/KeSWqiM1zXdqz2cSTjwKS0qY7qoIM+xbEzqJF3DxXqpiBBcJEzYWlsiZnLffnsRUupyzz7v0j6DEmIg/fNan0W/B0fuGfSFlCrJAPnjddmVq7RQ/cqN3DPpCOP7YvLJyxRbHFd+oie6hURJy3Irrn1D93ihBpRyJQI6URdRz+54+lB1kWHHMSA3lGvSg37GCdUUj4j+kI1c0GZdg0T4qXIrmj0MEqwsK+jmqrrRxdeVaFFo0kLaEUSzCYdbQUaQGoVG5WFKVRpA9pHoyIzbbBJ7cJZ7EHUJgbaFwI56tiuGC2SrjT6rBCiCMy5sQycMJOyPHD4Jrj19J1NztA1SqwESE5plOV28YqEg0svhuYTeO03ePPJNHx5PO/Damrn2XhwwPj5K5s1RE9MHgw4b2n0yZtndMSv2YlIVM0iESHEGyTOeEhPDVkvVaduGZgdl5P/bVqEwfklKggsIc1wukTKZA84Im/DlD1sgqA4m0fM1rDRT8FRu4Z9IWU4DLJfI3EyluWq9FPwVG7hn0hFH9sHKqxKx1XHqX+74oQlJE2lNKbCokaI/0Wsmbp3TGWaryrdKaLEFlsUNM7g4FmO9HJExHdJg+6tOqMORQNRHEiyMXOAHxR70js+5u2PafmhLQeFbpLQcja4iYHNIntMuwe42gpoFd2IYfBiPa1rrB6xtqGXATkHTmLgciFZFQ1h1rASJHMYqIhVFDBJN7SQ4sIBbaGYGRUhV8XtPeMCZLrX8OcHbH9YV/Bg+seGz1qCryn0elQHsZEaS5t1+aXrGrWvmXhxnP0TeDkf6QxBotNh2RaEdpucHNs2RsJxuWt2gYxUZFb1oJOB18xcUyjOm0bD8j/am9KaKYcV7CJSdaA2HEckOB9/CXAoF6Mapi/VdY1zROZE5YYeSlato0ZgIa9zbsg080hRAZyzkRu8yKWsESnzxQznQzHiU0R0WhvhglwN5zlitSaKfgqN3DPpCzfHBII8ZrR+iQ+5UbuGfSEzBPs2xPKh0ikMekf2ZS+5PMLNdpaT6SvZdM7k8wszgqogYT0zSl8Wi//M9gMgB1kzO7AylqTno/eGUqZNxbLdeChRxzRDovEDSHHN0uGHMhKyRVWUYJtOi6qXTA2GSL7sr+S6HSYXVtDHg2sNqiYzC2x1ciHS7JMhI/ukc9ikIFXsb6UF4diRZttmdRFynSdFraJqrIgcNqUp8gLlDRKdIta1rrWQsuHgupdPcW4ETGa3sqoD4/tdladIzPt7WwHw/hAkYakeaanB2d413Y+d6BI7SMcxNZHwOVMc1f+b3QfBcYR1pSrSGtcdUMn4ESXCtW4FhlIzMxPYhyQlJ/VG4csIfpnjqzLFaT0S/BUbuGfSFmxtKZfOa0pop+Co3cM+kI+NGUW7QvnThJLqyP6S/ZdM7k8wsyhaa6S/ZdM7k8wsyhWo8xihw3IhqktEJtrAkg7jcUONdcZqQg0oGEB+mY88UvLobh2WZoxWIpUEQ7X2kEyM8xkdxCL6M6OwATcBIC50xymFRNX1jFosTr4V8uy5uTm48FZlUdKNHcwF4cwyvbIkT3jFIpr1F8ZWutBtAZZnPHNRVeU4MaSeAUTF0riUi+BCdZ/W/sj4YpGHQnOdaiutHIZDglyCICvIBdR4hPpxMP2gXj5yQtSWdbMEWXNBMtmpGekLxc39XyAUFGowcRdPsOJywNx3zWxYqT9B8zbRycMWHibwouEZlEFMo8qC5xzjS3lDNqRTsYnJ6OZLUmiP4Kjdwz6QsriLyWp9ED9xov/HZ9ITkIYx6S/ZdM7k8wsxuMlpvpM9l0zuTzCy1SoupEhb2enRJ7sz4KQofaMvyqMggSJIw1fHzvRHVVHAMWV7Wi5wzJF3DFLyDsTp0SMGEDCmMZC0DrBN/ELqmgQ7d7RMiYO3d8F9HYfZysfOS91XDM5YjXq2hTsqjsO6BEMhNfazrNsIa3EXNGe3cvFXT6s62jyUKU2I5znF22ewC6XHwShx4NJMV5cb5eFwS4fZDT+2W6dr+ExoB7JOZPylcnkdk2g5TA+tMYhbG1YxgYToRuA7YA148kL1bVbo8ZsJnpOMtg1ncERVtBIeMuyBLWJAT86lO9FNXAuiRyLybLdgxPgOC2MqjZzj2lRPVZodCgMADZule9wvP8blZtUMswIQ1Q2j5KOfABbwUtRBJjRsCLCnbbAztdUkDvScf8VTO4Pgs019QDDfDlg+EHDhMHktLdJ3sqmdwfBUBWY6+hMc2+JR75YksIk74EA/FPk6aERjaZDUOI0tLIjnNaROYFrtAGzdMXG4TyRRUDAYLpX9sDV2QCgJjx5wRxo0QGNmbi7nd4ocz8NxL0+14+T56rvkpmp47ImEibF4wk4BRGkUAhxz7Qnsucf/Khamp9hxtC59zvPFJ69kUd+rouKpAOrtOcBMXkyA+aCqXSIbeuvBnENmV4kBPjeUB0l0nGeR5FTzJloAGzWu+JJHfK2ySqAElzsbMpg8fPFLOpVkDVP5z/ALSNTPIc6X5rjvCeRaKCwk4gg7MwfBCzkRlY0y06wcR6J1awrL0Go1ijQxmWgneb1UtMhkubLEy3nJXbUUOyxozDRyQTdKh0En6T0OJIKao3ot3IfJU9Qz2G+6OSdx2I5KpIHuk4/wCKpncHwWa6pp1h0jcDn4LSnSd7KpncHmFlwhUuNqiRScXaJGlaNkm1CIIxsnwKIago3Ya136wDs18whahVo+Fd6TdWY3IlqKkWodoH855ApE1KqZRBxfqJDSWN93e8SN1knaCQRv7RKAQ+9EdY0o9TEZ+t8zwJl53akOENkLMyZXzGezWFsF4ZN0xSLkTieaMKgALS43yaB8f9IMijLzeUbUFtlob+5s9wA/tbLRi9Z6oUIhz8w03jbPH4hPqNF7UjqBlkQZ46v7XqrnARHnJ2IGNxI8V5j0d1sPbnljh5+amkURGT2NFIgwh+uZ3Tu+MlbVXYKsoNE+/w3S7JZMXz2fz8FZlCwQz/AINxoexHojoPq2e6OSFYjrkVVf6tnujkm8fbE8rSB7pP9lUzuD4LLpK1F0oeyab3DvBZacrEQs+tEydgKldG6aGtczJ0ieHZd8j8lEMBvIlqSECMWuEjIg3JUvs2iiK6wTJ6uHlrrOWsZzuPIKPhME5E3SmSMkrS4oIDhddOWqaZPiAEywn43IorwCT9JCgziRxIATMwNUrxyCL2OmDLJ0uF/wDKEagiBsQuOUN0t6JasjfYvOePE/6QTCgvB+COwciC0nC8uMvBNqbSnSDSbLmP+GU/OtM6spJdbY45SHnevdNpIfJx9KUjtIuPnZtSWiiJI1HTi+kMtXOE5ywM8+KtChPuVOaLwCaSAMWGfCf+1b1HuSJqmVR0Oo77kW1b6qH7g5IGpcUSkjeqT9jD9wck/j7ZLy9Ig+lD2VTe4PgsslcuViIP6OaEwG4qKjYr4uSI/tl2T/JDgxCJjLBIucuXJyI2OaI687pInoBulkQB8ly5KnsohobGIRFJGYHJKE9ge8/wXLktjltE/oRDBpMU6gOZVnQ8F8XKeeyiGhtTMEfVL6iF3beS5cm8bbJuZp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http://www.ofaj.org/sites/default/files/images/Juniorbotschafter_Cronier_1.topmeld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2543"/>
            <a:ext cx="29718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07882" y="5733256"/>
            <a:ext cx="373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Hélène BOIGNARD, 23 ans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80112" y="5733256"/>
            <a:ext cx="251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Marine CRONIER, 22 ans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302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réseau des Jeunes Ambassadeurs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85 Jeunes Ambassadeurs en France et en Allemagne </a:t>
            </a:r>
          </a:p>
          <a:p>
            <a:pPr lvl="1"/>
            <a:r>
              <a:rPr lang="fr-FR" dirty="0" smtClean="0"/>
              <a:t>Jeunes Ambassadeurs régionaux </a:t>
            </a:r>
          </a:p>
          <a:p>
            <a:pPr lvl="1"/>
            <a:r>
              <a:rPr lang="fr-FR" dirty="0" smtClean="0"/>
              <a:t>Jeunes Ambassadeurs communication </a:t>
            </a:r>
          </a:p>
          <a:p>
            <a:pPr lvl="1"/>
            <a:r>
              <a:rPr lang="fr-FR" dirty="0" smtClean="0"/>
              <a:t>Jeunes Ambassadeurs diversité et participation </a:t>
            </a:r>
          </a:p>
        </p:txBody>
      </p:sp>
      <p:pic>
        <p:nvPicPr>
          <p:cNvPr id="2050" name="Picture 2" descr="https://fbcdn-sphotos-d-a.akamaihd.net/hphotos-ak-xpa1/v/t1.0-9/1459162_610339119031173_2057457355_n.jpg?oh=6300151af30c3cc1c24d71db0683596f&amp;oe=556F0BEF&amp;__gda__=1432106763_4d3736276dd3c845ab5463dfbbe2ffc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6710"/>
            <a:ext cx="4357047" cy="20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206" y="1266710"/>
            <a:ext cx="3311242" cy="20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fait un Jeune Ambassadeur régional?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fr-FR" dirty="0" smtClean="0"/>
              <a:t>Création et participation à des évènements franco-allemands / européens </a:t>
            </a:r>
          </a:p>
          <a:p>
            <a:r>
              <a:rPr lang="fr-FR" dirty="0" smtClean="0"/>
              <a:t>Création et entretien d’un réseau </a:t>
            </a:r>
          </a:p>
          <a:p>
            <a:r>
              <a:rPr lang="fr-FR" dirty="0" smtClean="0"/>
              <a:t>Représentation de l’OFAJ </a:t>
            </a:r>
          </a:p>
          <a:p>
            <a:r>
              <a:rPr lang="fr-FR" dirty="0" smtClean="0"/>
              <a:t>Travail de sensibilisation, promotion de la langue allemande </a:t>
            </a:r>
          </a:p>
          <a:p>
            <a:r>
              <a:rPr lang="fr-FR" dirty="0" smtClean="0"/>
              <a:t>Informer, conseiller, créer!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0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Présentation de l’OFAJ</a:t>
            </a:r>
            <a:endParaRPr lang="fr-FR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r-F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Vidéo de présentation de l’OFAJ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3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60822" y="254667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 lnSpcReduction="10000"/>
          </a:bodyPr>
          <a:lstStyle/>
          <a:p>
            <a:r>
              <a:rPr lang="fr-FR" sz="3200" b="1" dirty="0">
                <a:solidFill>
                  <a:prstClr val="white"/>
                </a:solidFill>
              </a:rPr>
              <a:t>Office Franco – Allemand pour la jeunesse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0886"/>
            <a:ext cx="7391401" cy="6749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F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Qu’est-ce que l’OFAJ?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41959"/>
            <a:ext cx="71945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10" y="3204169"/>
            <a:ext cx="700563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1BC80C-8824-4F03-9E47-5773CF087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812</Words>
  <Application>Microsoft Office PowerPoint</Application>
  <PresentationFormat>Affichage à l'écran (4:3)</PresentationFormat>
  <Paragraphs>190</Paragraphs>
  <Slides>31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IntroducingPowerPoint2010</vt:lpstr>
      <vt:lpstr> Journée de formation OFAJ – URAFA Nord Est  Samedi 24 janvier 2015</vt:lpstr>
      <vt:lpstr>Présentation PowerPoint</vt:lpstr>
      <vt:lpstr>Notre vécu franco-allemand!</vt:lpstr>
      <vt:lpstr>Vécu franco-allemand : témoignages de 2 jeunes tombées amoureuses de l’Allemagne! </vt:lpstr>
      <vt:lpstr>Le réseau des Jeunes Ambassadeurs</vt:lpstr>
      <vt:lpstr>Que fait un Jeune Ambassadeur régional? </vt:lpstr>
      <vt:lpstr>Présentation de l’OFAJ</vt:lpstr>
      <vt:lpstr>Présentation PowerPoint</vt:lpstr>
      <vt:lpstr>Présentation PowerPoint</vt:lpstr>
      <vt:lpstr>Présentation PowerPoint</vt:lpstr>
      <vt:lpstr>Les programmes OFAJ pour apprendre l’allemand en s’amusant! </vt:lpstr>
      <vt:lpstr>Pour les moins de 18 ans 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les plus de 18 ans … </vt:lpstr>
      <vt:lpstr>Présentation PowerPoint</vt:lpstr>
      <vt:lpstr>Présentation PowerPoint</vt:lpstr>
      <vt:lpstr>Présentation PowerPoint</vt:lpstr>
      <vt:lpstr>Comment convaincre un jeune de découvrir la culture allemande?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questions?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2013-03-06T12:31:51Z</dcterms:created>
  <dcterms:modified xsi:type="dcterms:W3CDTF">2015-01-21T17:30:06Z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